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9"/>
  </p:notesMasterIdLst>
  <p:sldIdLst>
    <p:sldId id="256" r:id="rId2"/>
    <p:sldId id="276" r:id="rId3"/>
    <p:sldId id="285" r:id="rId4"/>
    <p:sldId id="288" r:id="rId5"/>
    <p:sldId id="290" r:id="rId6"/>
    <p:sldId id="287" r:id="rId7"/>
    <p:sldId id="292" r:id="rId8"/>
    <p:sldId id="309" r:id="rId9"/>
    <p:sldId id="310" r:id="rId10"/>
    <p:sldId id="293" r:id="rId11"/>
    <p:sldId id="296" r:id="rId12"/>
    <p:sldId id="295" r:id="rId13"/>
    <p:sldId id="270" r:id="rId14"/>
    <p:sldId id="308" r:id="rId15"/>
    <p:sldId id="291" r:id="rId16"/>
    <p:sldId id="264" r:id="rId17"/>
    <p:sldId id="286" r:id="rId18"/>
    <p:sldId id="262" r:id="rId19"/>
    <p:sldId id="278" r:id="rId20"/>
    <p:sldId id="307" r:id="rId21"/>
    <p:sldId id="265" r:id="rId22"/>
    <p:sldId id="300" r:id="rId23"/>
    <p:sldId id="301" r:id="rId24"/>
    <p:sldId id="302" r:id="rId25"/>
    <p:sldId id="299" r:id="rId26"/>
    <p:sldId id="305" r:id="rId27"/>
    <p:sldId id="306" r:id="rId28"/>
    <p:sldId id="268" r:id="rId29"/>
    <p:sldId id="269" r:id="rId30"/>
    <p:sldId id="304" r:id="rId31"/>
    <p:sldId id="303" r:id="rId32"/>
    <p:sldId id="283" r:id="rId33"/>
    <p:sldId id="273" r:id="rId34"/>
    <p:sldId id="282" r:id="rId35"/>
    <p:sldId id="297" r:id="rId36"/>
    <p:sldId id="298" r:id="rId37"/>
    <p:sldId id="275"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6699FF"/>
    <a:srgbClr val="33CCFF"/>
    <a:srgbClr val="66CCFF"/>
    <a:srgbClr val="CBFFCB"/>
    <a:srgbClr val="FFAE5D"/>
    <a:srgbClr val="FF993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3" autoAdjust="0"/>
    <p:restoredTop sz="99395" autoAdjust="0"/>
  </p:normalViewPr>
  <p:slideViewPr>
    <p:cSldViewPr>
      <p:cViewPr>
        <p:scale>
          <a:sx n="66" d="100"/>
          <a:sy n="66" d="100"/>
        </p:scale>
        <p:origin x="-1704"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4"/>
    </p:cViewPr>
  </p:sorterViewPr>
  <p:notesViewPr>
    <p:cSldViewPr>
      <p:cViewPr varScale="1">
        <p:scale>
          <a:sx n="46" d="100"/>
          <a:sy n="46" d="100"/>
        </p:scale>
        <p:origin x="-142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CC6036-6A84-4859-B8B5-4833D8871545}" type="slidenum">
              <a:rPr lang="en-US"/>
              <a:pPr/>
              <a:t>‹#›</a:t>
            </a:fld>
            <a:endParaRPr lang="en-US"/>
          </a:p>
        </p:txBody>
      </p:sp>
    </p:spTree>
    <p:extLst>
      <p:ext uri="{BB962C8B-B14F-4D97-AF65-F5344CB8AC3E}">
        <p14:creationId xmlns:p14="http://schemas.microsoft.com/office/powerpoint/2010/main" val="1661527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CC6036-6A84-4859-B8B5-4833D887154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4EF1E96-C5DD-4998-AA1C-3FE4FA3E5F36}" type="slidenum">
              <a:rPr lang="en-US" smtClean="0"/>
              <a:pPr/>
              <a:t>10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The first temperature you need to know for the test is the cold holding temp of 41</a:t>
            </a:r>
            <a:r>
              <a:rPr lang="en-US" smtClean="0">
                <a:solidFill>
                  <a:schemeClr val="accent1"/>
                </a:solidFill>
              </a:rPr>
              <a:t>°F or less.</a:t>
            </a:r>
          </a:p>
          <a:p>
            <a:pPr eaLnBrk="1" hangingPunct="1"/>
            <a:r>
              <a:rPr lang="en-US" smtClean="0"/>
              <a:t>The only way to know for sure the temperature of the food is USE A THERMOMETER.  We encourage you to log you temperatures.</a:t>
            </a:r>
          </a:p>
          <a:p>
            <a:pPr eaLnBrk="1" hangingPunct="1"/>
            <a:r>
              <a:rPr lang="en-US" smtClean="0"/>
              <a:t>Cold food must be held at 41</a:t>
            </a:r>
            <a:r>
              <a:rPr lang="en-US" smtClean="0">
                <a:solidFill>
                  <a:schemeClr val="accent1"/>
                </a:solidFill>
              </a:rPr>
              <a:t>°F or less whether it is in the walk-in, on the salad bar or stored in the make table.</a:t>
            </a:r>
            <a:endParaRPr lang="en-US" smtClean="0"/>
          </a:p>
          <a:p>
            <a:pPr eaLnBrk="1" hangingPunct="1"/>
            <a:endParaRPr lang="en-US" smtClean="0"/>
          </a:p>
          <a:p>
            <a:pPr eaLnBrk="1" hangingPunct="1"/>
            <a:r>
              <a:rPr lang="en-US" smtClean="0"/>
              <a:t>Store cold food </a:t>
            </a:r>
            <a:r>
              <a:rPr lang="en-US" smtClean="0">
                <a:solidFill>
                  <a:schemeClr val="accent1"/>
                </a:solidFill>
              </a:rPr>
              <a:t>41°F or less to prevent bacterial growth.</a:t>
            </a:r>
          </a:p>
          <a:p>
            <a:pPr eaLnBrk="1" hangingPunct="1"/>
            <a:r>
              <a:rPr lang="en-US" smtClean="0">
                <a:solidFill>
                  <a:schemeClr val="accent1"/>
                </a:solidFill>
              </a:rPr>
              <a:t>Refrigeration does not kill bacteria…it only slows bacterial growth!!</a:t>
            </a:r>
          </a:p>
          <a:p>
            <a:pPr eaLnBrk="1" hangingPunct="1"/>
            <a:r>
              <a:rPr lang="en-US" smtClean="0">
                <a:solidFill>
                  <a:schemeClr val="accent1"/>
                </a:solidFill>
              </a:rPr>
              <a:t>It maintains the bacterial load low enough so someone does not become ill.  Refrigeration does not eliminate bacteria and viruses therefore handling the food is still of great concern, especially cooking which can kill bacteria that may be present. </a:t>
            </a:r>
          </a:p>
          <a:p>
            <a:pPr eaLnBrk="1" hangingPunct="1"/>
            <a:r>
              <a:rPr lang="en-US" smtClean="0">
                <a:solidFill>
                  <a:schemeClr val="accent1"/>
                </a:solidFill>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2F757BA-9675-4EA7-9A37-1EF6D0DDB75D}" type="slidenum">
              <a:rPr lang="en-US" smtClean="0"/>
              <a:pPr/>
              <a:t>11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The second temperature you need to know for the test is the 135°F hot hold temperature.  Whether the food is stored in a holding unit, in a steam table or under a heat lamp, the minimum hot hold is 135°F.</a:t>
            </a:r>
          </a:p>
          <a:p>
            <a:pPr eaLnBrk="1" hangingPunct="1"/>
            <a:endParaRPr lang="en-US" dirty="0" smtClean="0"/>
          </a:p>
          <a:p>
            <a:pPr eaLnBrk="1" hangingPunct="1"/>
            <a:r>
              <a:rPr lang="en-US" dirty="0" smtClean="0"/>
              <a:t>In order to keep bacterial growth to a minimum all hot foods being held hot need to be held at 135°F or higher.</a:t>
            </a:r>
          </a:p>
          <a:p>
            <a:pPr eaLnBrk="1" hangingPunct="1"/>
            <a:endParaRPr lang="en-US" dirty="0" smtClean="0"/>
          </a:p>
          <a:p>
            <a:pPr eaLnBrk="1" hangingPunct="1"/>
            <a:r>
              <a:rPr lang="en-US" dirty="0" smtClean="0"/>
              <a:t>Monitoring hot holding temperatures every 2-3 hours and documenting internal food temperatures on a temperature log ensures that potentially hazardous foods have not been maintained in the temperature danger zone.  By monitoring hot holding temperatures, steam tables and hot holding equipment can be adjusted and set to the appropriate temperature.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AAC62B6-02BC-4635-A2E0-5023540709ED}" type="slidenum">
              <a:rPr lang="en-US" smtClean="0"/>
              <a:pPr/>
              <a:t>12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Cook step is the only way to kill bacteria when preparing foods.</a:t>
            </a:r>
          </a:p>
          <a:p>
            <a:pPr eaLnBrk="1" hangingPunct="1"/>
            <a:r>
              <a:rPr lang="en-US" dirty="0" smtClean="0"/>
              <a:t>Knowing each foods final cook temperature is essential to safe food handling.</a:t>
            </a:r>
          </a:p>
          <a:p>
            <a:pPr eaLnBrk="1" hangingPunct="1"/>
            <a:r>
              <a:rPr lang="en-US" dirty="0" smtClean="0"/>
              <a:t>Temperatures are also important to know when storing raw meats.</a:t>
            </a:r>
          </a:p>
          <a:p>
            <a:pPr eaLnBrk="1" hangingPunct="1"/>
            <a:r>
              <a:rPr lang="en-US" dirty="0" smtClean="0"/>
              <a:t>Raw meats with lower cook temperatures are to be stored above raw meats with higher cook temperatures to insure if there is any contamination that the meat below will reach the cook temperature of the meat that has contaminated it.</a:t>
            </a:r>
          </a:p>
          <a:p>
            <a:pPr eaLnBrk="1" hangingPunct="1"/>
            <a:r>
              <a:rPr lang="en-US" dirty="0" smtClean="0"/>
              <a:t>COOKING/HEAT IS THE ONLY WAY TO KILL BACTERIA!!!</a:t>
            </a:r>
          </a:p>
          <a:p>
            <a:pPr eaLnBrk="1" hangingPunct="1"/>
            <a:r>
              <a:rPr lang="en-US" dirty="0" smtClean="0"/>
              <a:t>What should the internal temperature of a stuffed pork chop be?  I usually pick up the thermometer, pretend to use an alcohol swab and then stress that the probe goes into the stuffing, not the meat.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Dispensed paper towels.</a:t>
            </a:r>
            <a:endParaRPr lang="en-US" dirty="0"/>
          </a:p>
        </p:txBody>
      </p:sp>
      <p:sp>
        <p:nvSpPr>
          <p:cNvPr id="4" name="Slide Number Placeholder 3"/>
          <p:cNvSpPr>
            <a:spLocks noGrp="1"/>
          </p:cNvSpPr>
          <p:nvPr>
            <p:ph type="sldNum" sz="quarter" idx="10"/>
          </p:nvPr>
        </p:nvSpPr>
        <p:spPr/>
        <p:txBody>
          <a:bodyPr/>
          <a:lstStyle/>
          <a:p>
            <a:fld id="{E8CC6036-6A84-4859-B8B5-4833D887154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60F75B3-BB6C-4DAC-8326-1F28C7CA6B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772504-1A7A-4384-8AEB-FF9C636030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01B1D7-144B-4734-BC21-F1BCD2B861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9ABCD3E-24F5-4C05-964F-DA7BE650CE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43990C9-903C-410A-8554-0BD1643115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03532A-6724-42B9-ADEB-8BCF1279959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8FA84-CDA7-48B6-9A7C-3D2F5A51A9A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BE67B48-69A5-4DDE-95C5-666B19986DA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42498EB-10D7-4C31-ADE3-B828A5C6CF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90B43F8-3E21-409E-ADCD-699CF4B9246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12E9E83-7BDA-47AA-8A85-E8E765EF2B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25D78D-E6F3-48D0-92AC-B3B1BB0EA8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2D79588-2B4B-40E4-816B-A26492AE78B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BF7A4F3-E15A-448B-9973-DDCAD48B2F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g.state.co.us/dp/pesticides/PPRS/PPRSQuery.htm" TargetMode="External"/><Relationship Id="rId2" Type="http://schemas.openxmlformats.org/officeDocument/2006/relationships/hyperlink" Target="http://www.cfsan.fda.gov/"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3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phe.state.co.us/regulations/consumer/101002RetailFood.pdf" TargetMode="External"/><Relationship Id="rId2" Type="http://schemas.openxmlformats.org/officeDocument/2006/relationships/hyperlink" Target="http://www.cdc.gov/ncidod/hip/abc/intro.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com/imgres?imgurl=http://www.taquitos.net/im/sn/Herrs-CrunchyCheeseSticks.jpg&amp;imgrefurl=http://www.taquitos.net/snacks.php?snack_code=1179&amp;usg=__2hVQq4jwXEONYKb8LH2xAR99ErM=&amp;h=201&amp;w=150&amp;sz=17&amp;hl=en&amp;start=163&amp;um=1&amp;itbs=1&amp;tbnid=cwAnA8VGo8ozjM:&amp;tbnh=104&amp;tbnw=78&amp;prev=/images?q=cheese+sticks&amp;start=160&amp;um=1&amp;hl=en&amp;sa=N&amp;ndsp=20&amp;tbs=isch:1"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1C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143000"/>
            <a:ext cx="7772400" cy="1752600"/>
          </a:xfrm>
        </p:spPr>
        <p:txBody>
          <a:bodyPr/>
          <a:lstStyle/>
          <a:p>
            <a:pPr algn="ctr"/>
            <a:r>
              <a:rPr lang="en-US" dirty="0" smtClean="0"/>
              <a:t>CHILD CARE </a:t>
            </a:r>
            <a:br>
              <a:rPr lang="en-US" dirty="0" smtClean="0"/>
            </a:br>
            <a:r>
              <a:rPr lang="en-US" dirty="0" smtClean="0"/>
              <a:t>HEALTH &amp; SANITATION</a:t>
            </a:r>
            <a:endParaRPr lang="en-US" dirty="0"/>
          </a:p>
        </p:txBody>
      </p:sp>
      <p:sp>
        <p:nvSpPr>
          <p:cNvPr id="4" name="TextBox 3"/>
          <p:cNvSpPr txBox="1"/>
          <p:nvPr/>
        </p:nvSpPr>
        <p:spPr>
          <a:xfrm>
            <a:off x="304800" y="6019800"/>
            <a:ext cx="8839200" cy="400110"/>
          </a:xfrm>
          <a:prstGeom prst="rect">
            <a:avLst/>
          </a:prstGeom>
          <a:noFill/>
        </p:spPr>
        <p:txBody>
          <a:bodyPr wrap="square" rtlCol="0">
            <a:spAutoFit/>
          </a:bodyPr>
          <a:lstStyle/>
          <a:p>
            <a:pPr algn="ctr"/>
            <a:r>
              <a:rPr lang="en-US" sz="2000" dirty="0" smtClean="0">
                <a:latin typeface="Arial Rounded MT Bold" pitchFamily="34" charset="0"/>
              </a:rPr>
              <a:t>http://www.health.mesacounty.us/environment/childcare.cfm</a:t>
            </a:r>
          </a:p>
        </p:txBody>
      </p:sp>
      <p:sp>
        <p:nvSpPr>
          <p:cNvPr id="8" name="TextBox 7"/>
          <p:cNvSpPr txBox="1"/>
          <p:nvPr/>
        </p:nvSpPr>
        <p:spPr>
          <a:xfrm>
            <a:off x="2286000" y="4191000"/>
            <a:ext cx="4724400" cy="923330"/>
          </a:xfrm>
          <a:prstGeom prst="rect">
            <a:avLst/>
          </a:prstGeom>
          <a:noFill/>
        </p:spPr>
        <p:txBody>
          <a:bodyPr wrap="square" rtlCol="0">
            <a:spAutoFit/>
          </a:bodyPr>
          <a:lstStyle/>
          <a:p>
            <a:pPr algn="ctr"/>
            <a:r>
              <a:rPr lang="en-US" sz="1800" b="1" dirty="0" smtClean="0">
                <a:latin typeface="Verdana" pitchFamily="34" charset="0"/>
              </a:rPr>
              <a:t>Robin </a:t>
            </a:r>
            <a:r>
              <a:rPr lang="en-US" sz="1800" b="1" dirty="0" err="1" smtClean="0">
                <a:latin typeface="Verdana" pitchFamily="34" charset="0"/>
              </a:rPr>
              <a:t>Carns</a:t>
            </a:r>
            <a:r>
              <a:rPr lang="en-US" sz="1800" b="1" dirty="0" smtClean="0">
                <a:latin typeface="Verdana" pitchFamily="34" charset="0"/>
              </a:rPr>
              <a:t> - EHS II</a:t>
            </a:r>
          </a:p>
          <a:p>
            <a:pPr algn="ctr"/>
            <a:r>
              <a:rPr lang="en-US" sz="1800" b="1" dirty="0" smtClean="0">
                <a:latin typeface="Verdana" pitchFamily="34" charset="0"/>
              </a:rPr>
              <a:t>Child Care Program Coordinator</a:t>
            </a:r>
          </a:p>
          <a:p>
            <a:pPr algn="ctr"/>
            <a:r>
              <a:rPr lang="en-US" sz="1800" b="1" dirty="0" smtClean="0">
                <a:latin typeface="Verdana" pitchFamily="34" charset="0"/>
              </a:rPr>
              <a:t>Mesa County Health Department</a:t>
            </a: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28600" y="228600"/>
            <a:ext cx="5257800" cy="838200"/>
          </a:xfrm>
        </p:spPr>
        <p:txBody>
          <a:bodyPr/>
          <a:lstStyle/>
          <a:p>
            <a:pPr algn="ctr" eaLnBrk="1" hangingPunct="1"/>
            <a:r>
              <a:rPr lang="en-US" sz="4600" dirty="0" smtClean="0">
                <a:solidFill>
                  <a:schemeClr val="accent4">
                    <a:lumMod val="60000"/>
                    <a:lumOff val="40000"/>
                  </a:schemeClr>
                </a:solidFill>
                <a:latin typeface="Tahoma" pitchFamily="34" charset="0"/>
              </a:rPr>
              <a:t>Cold</a:t>
            </a:r>
            <a:r>
              <a:rPr lang="en-US" sz="4600" dirty="0" smtClean="0">
                <a:latin typeface="Tahoma" pitchFamily="34" charset="0"/>
              </a:rPr>
              <a:t> Holding</a:t>
            </a:r>
          </a:p>
        </p:txBody>
      </p:sp>
      <p:sp>
        <p:nvSpPr>
          <p:cNvPr id="12291" name="Rectangle 10"/>
          <p:cNvSpPr>
            <a:spLocks noChangeArrowheads="1"/>
          </p:cNvSpPr>
          <p:nvPr/>
        </p:nvSpPr>
        <p:spPr bwMode="auto">
          <a:xfrm>
            <a:off x="0" y="914400"/>
            <a:ext cx="5486400" cy="1415772"/>
          </a:xfrm>
          <a:prstGeom prst="rect">
            <a:avLst/>
          </a:prstGeom>
          <a:noFill/>
          <a:ln w="9525" algn="ctr">
            <a:noFill/>
            <a:miter lim="800000"/>
            <a:headEnd/>
            <a:tailEnd/>
          </a:ln>
        </p:spPr>
        <p:txBody>
          <a:bodyPr>
            <a:spAutoFit/>
          </a:bodyPr>
          <a:lstStyle/>
          <a:p>
            <a:pPr marL="342900" indent="-342900" algn="ctr">
              <a:spcBef>
                <a:spcPct val="20000"/>
              </a:spcBef>
            </a:pPr>
            <a:r>
              <a:rPr lang="en-US" sz="3200" dirty="0"/>
              <a:t>Potentially Hazardous Foods </a:t>
            </a:r>
            <a:endParaRPr lang="en-US" dirty="0"/>
          </a:p>
          <a:p>
            <a:pPr marL="342900" indent="-342900" algn="ctr">
              <a:spcBef>
                <a:spcPct val="20000"/>
              </a:spcBef>
            </a:pPr>
            <a:r>
              <a:rPr lang="en-US" sz="4500" dirty="0"/>
              <a:t>41°F</a:t>
            </a:r>
            <a:r>
              <a:rPr lang="en-US" sz="4500" dirty="0">
                <a:solidFill>
                  <a:schemeClr val="bg1"/>
                </a:solidFill>
              </a:rPr>
              <a:t>  </a:t>
            </a:r>
            <a:r>
              <a:rPr lang="en-US" sz="4500" dirty="0"/>
              <a:t>or below</a:t>
            </a:r>
          </a:p>
        </p:txBody>
      </p:sp>
      <p:sp>
        <p:nvSpPr>
          <p:cNvPr id="14359" name="Oval 23"/>
          <p:cNvSpPr>
            <a:spLocks noChangeArrowheads="1"/>
          </p:cNvSpPr>
          <p:nvPr/>
        </p:nvSpPr>
        <p:spPr bwMode="auto">
          <a:xfrm>
            <a:off x="609600" y="1524000"/>
            <a:ext cx="1752600" cy="762000"/>
          </a:xfrm>
          <a:prstGeom prst="ellipse">
            <a:avLst/>
          </a:prstGeom>
          <a:noFill/>
          <a:ln w="50800" algn="ctr">
            <a:solidFill>
              <a:schemeClr val="bg1"/>
            </a:solidFill>
            <a:round/>
            <a:headEnd/>
            <a:tailEnd/>
          </a:ln>
        </p:spPr>
        <p:txBody>
          <a:bodyPr wrap="none" lIns="0" tIns="0" rIns="0" bIns="0" anchor="ctr"/>
          <a:lstStyle/>
          <a:p>
            <a:endParaRPr lang="en-US"/>
          </a:p>
        </p:txBody>
      </p:sp>
      <p:sp>
        <p:nvSpPr>
          <p:cNvPr id="12296" name="Rectangle 24"/>
          <p:cNvSpPr>
            <a:spLocks noChangeArrowheads="1"/>
          </p:cNvSpPr>
          <p:nvPr/>
        </p:nvSpPr>
        <p:spPr bwMode="auto">
          <a:xfrm>
            <a:off x="914400" y="5181600"/>
            <a:ext cx="5715000" cy="838200"/>
          </a:xfrm>
          <a:prstGeom prst="rect">
            <a:avLst/>
          </a:prstGeom>
          <a:noFill/>
          <a:ln w="9525">
            <a:noFill/>
            <a:miter lim="800000"/>
            <a:headEnd/>
            <a:tailEnd/>
          </a:ln>
        </p:spPr>
        <p:txBody>
          <a:bodyPr anchor="ctr"/>
          <a:lstStyle/>
          <a:p>
            <a:pPr>
              <a:spcBef>
                <a:spcPct val="0"/>
              </a:spcBef>
            </a:pPr>
            <a:r>
              <a:rPr lang="en-US" sz="2800" dirty="0">
                <a:solidFill>
                  <a:schemeClr val="tx2"/>
                </a:solidFill>
              </a:rPr>
              <a:t>Refrigeration is </a:t>
            </a:r>
            <a:r>
              <a:rPr lang="en-US" sz="2800" b="1" dirty="0">
                <a:solidFill>
                  <a:schemeClr val="tx2">
                    <a:lumMod val="50000"/>
                  </a:schemeClr>
                </a:solidFill>
              </a:rPr>
              <a:t>not a kill </a:t>
            </a:r>
            <a:r>
              <a:rPr lang="en-US" sz="2800" b="1" dirty="0">
                <a:solidFill>
                  <a:schemeClr val="tx2"/>
                </a:solidFill>
              </a:rPr>
              <a:t>step</a:t>
            </a:r>
            <a:r>
              <a:rPr lang="en-US" sz="2800" dirty="0">
                <a:solidFill>
                  <a:schemeClr val="tx2"/>
                </a:solidFill>
              </a:rPr>
              <a:t>.  </a:t>
            </a:r>
            <a:br>
              <a:rPr lang="en-US" sz="2800" dirty="0">
                <a:solidFill>
                  <a:schemeClr val="tx2"/>
                </a:solidFill>
              </a:rPr>
            </a:br>
            <a:r>
              <a:rPr lang="en-US" sz="2800" dirty="0">
                <a:solidFill>
                  <a:schemeClr val="tx2"/>
                </a:solidFill>
              </a:rPr>
              <a:t>It only slows bacterial growth.</a:t>
            </a:r>
          </a:p>
        </p:txBody>
      </p:sp>
      <p:pic>
        <p:nvPicPr>
          <p:cNvPr id="9" name="Picture 16" descr="T-35F_lg[1].jpg"/>
          <p:cNvPicPr>
            <a:picLocks noChangeAspect="1" noChangeArrowheads="1"/>
          </p:cNvPicPr>
          <p:nvPr/>
        </p:nvPicPr>
        <p:blipFill>
          <a:blip r:embed="rId3" cstate="print">
            <a:lum bright="-6000"/>
          </a:blip>
          <a:srcRect/>
          <a:stretch>
            <a:fillRect/>
          </a:stretch>
        </p:blipFill>
        <p:spPr bwMode="auto">
          <a:xfrm>
            <a:off x="6248400" y="3429000"/>
            <a:ext cx="2057400" cy="2819400"/>
          </a:xfrm>
          <a:prstGeom prst="rect">
            <a:avLst/>
          </a:prstGeom>
          <a:noFill/>
          <a:ln w="28575">
            <a:solidFill>
              <a:schemeClr val="accent1"/>
            </a:solidFill>
            <a:miter lim="800000"/>
            <a:headEnd/>
            <a:tailEnd/>
          </a:ln>
        </p:spPr>
      </p:pic>
      <p:pic>
        <p:nvPicPr>
          <p:cNvPr id="55300" name="Picture 4"/>
          <p:cNvPicPr>
            <a:picLocks noChangeAspect="1" noChangeArrowheads="1"/>
          </p:cNvPicPr>
          <p:nvPr/>
        </p:nvPicPr>
        <p:blipFill>
          <a:blip r:embed="rId4" cstate="print"/>
          <a:srcRect/>
          <a:stretch>
            <a:fillRect/>
          </a:stretch>
        </p:blipFill>
        <p:spPr bwMode="auto">
          <a:xfrm>
            <a:off x="304800" y="2514600"/>
            <a:ext cx="2133600" cy="2590800"/>
          </a:xfrm>
          <a:prstGeom prst="rect">
            <a:avLst/>
          </a:prstGeom>
          <a:noFill/>
          <a:ln w="9525">
            <a:noFill/>
            <a:miter lim="800000"/>
            <a:headEnd/>
            <a:tailEnd/>
          </a:ln>
          <a:effectLst/>
        </p:spPr>
      </p:pic>
      <p:pic>
        <p:nvPicPr>
          <p:cNvPr id="55309" name="Picture 13" descr="C:\Documents and Settings\RCarns\Local Settings\Temporary Internet Files\Content.IE5\ABBP1HT8\MC900411900[1].wmf"/>
          <p:cNvPicPr>
            <a:picLocks noChangeAspect="1" noChangeArrowheads="1"/>
          </p:cNvPicPr>
          <p:nvPr/>
        </p:nvPicPr>
        <p:blipFill>
          <a:blip r:embed="rId5" cstate="print"/>
          <a:srcRect/>
          <a:stretch>
            <a:fillRect/>
          </a:stretch>
        </p:blipFill>
        <p:spPr bwMode="auto">
          <a:xfrm>
            <a:off x="3429000" y="2590800"/>
            <a:ext cx="1752600" cy="1828800"/>
          </a:xfrm>
          <a:prstGeom prst="rect">
            <a:avLst/>
          </a:prstGeom>
          <a:noFill/>
        </p:spPr>
      </p:pic>
      <p:pic>
        <p:nvPicPr>
          <p:cNvPr id="55311" name="Picture 15" descr="C:\Documents and Settings\RCarns\Local Settings\Temporary Internet Files\Content.IE5\3ZQMV5RI\MC900198660[1].wmf"/>
          <p:cNvPicPr>
            <a:picLocks noChangeAspect="1" noChangeArrowheads="1"/>
          </p:cNvPicPr>
          <p:nvPr/>
        </p:nvPicPr>
        <p:blipFill>
          <a:blip r:embed="rId6" cstate="print"/>
          <a:srcRect/>
          <a:stretch>
            <a:fillRect/>
          </a:stretch>
        </p:blipFill>
        <p:spPr bwMode="auto">
          <a:xfrm>
            <a:off x="6400800" y="228600"/>
            <a:ext cx="2209800" cy="1905000"/>
          </a:xfrm>
          <a:prstGeom prst="rect">
            <a:avLst/>
          </a:prstGeom>
          <a:noFill/>
        </p:spPr>
      </p:pic>
      <p:sp>
        <p:nvSpPr>
          <p:cNvPr id="10" name="TextBox 9"/>
          <p:cNvSpPr txBox="1"/>
          <p:nvPr/>
        </p:nvSpPr>
        <p:spPr>
          <a:xfrm>
            <a:off x="5410200" y="2057400"/>
            <a:ext cx="3581400" cy="1154162"/>
          </a:xfrm>
          <a:prstGeom prst="rect">
            <a:avLst/>
          </a:prstGeom>
          <a:noFill/>
        </p:spPr>
        <p:txBody>
          <a:bodyPr wrap="square" rtlCol="0">
            <a:spAutoFit/>
          </a:bodyPr>
          <a:lstStyle/>
          <a:p>
            <a:pPr algn="ctr"/>
            <a:r>
              <a:rPr lang="en-US" sz="2300" dirty="0" smtClean="0">
                <a:latin typeface="Tahoma" pitchFamily="34" charset="0"/>
                <a:cs typeface="Tahoma" pitchFamily="34" charset="0"/>
              </a:rPr>
              <a:t>Keep an accurate thermometer in your refrigerator</a:t>
            </a:r>
            <a:endParaRPr lang="en-US" sz="2300" dirty="0">
              <a:latin typeface="Tahoma" pitchFamily="34" charset="0"/>
              <a:cs typeface="Tahom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4359"/>
                                        </p:tgtEl>
                                        <p:attrNameLst>
                                          <p:attrName>style.visibility</p:attrName>
                                        </p:attrNameLst>
                                      </p:cBhvr>
                                      <p:to>
                                        <p:strVal val="visible"/>
                                      </p:to>
                                    </p:set>
                                    <p:animEffect transition="in" filter="diamond(in)">
                                      <p:cBhvr>
                                        <p:cTn id="7" dur="20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638800" cy="1905000"/>
          </a:xfrm>
        </p:spPr>
        <p:txBody>
          <a:bodyPr/>
          <a:lstStyle/>
          <a:p>
            <a:pPr algn="ctr" eaLnBrk="1" hangingPunct="1"/>
            <a:r>
              <a:rPr lang="en-US" sz="4000" b="1" dirty="0" smtClean="0">
                <a:solidFill>
                  <a:schemeClr val="accent2"/>
                </a:solidFill>
                <a:latin typeface="Tahoma" pitchFamily="34" charset="0"/>
              </a:rPr>
              <a:t>Hot</a:t>
            </a:r>
            <a:r>
              <a:rPr lang="en-US" sz="4000" b="1" dirty="0" smtClean="0">
                <a:solidFill>
                  <a:schemeClr val="accent3">
                    <a:lumMod val="60000"/>
                    <a:lumOff val="40000"/>
                  </a:schemeClr>
                </a:solidFill>
                <a:latin typeface="Tahoma" pitchFamily="34" charset="0"/>
              </a:rPr>
              <a:t> Holding</a:t>
            </a:r>
            <a:r>
              <a:rPr lang="en-US" sz="4000" dirty="0" smtClean="0">
                <a:solidFill>
                  <a:schemeClr val="accent3">
                    <a:lumMod val="60000"/>
                    <a:lumOff val="40000"/>
                  </a:schemeClr>
                </a:solidFill>
                <a:latin typeface="Tahoma" pitchFamily="34" charset="0"/>
              </a:rPr>
              <a:t/>
            </a:r>
            <a:br>
              <a:rPr lang="en-US" sz="4000" dirty="0" smtClean="0">
                <a:solidFill>
                  <a:schemeClr val="accent3">
                    <a:lumMod val="60000"/>
                    <a:lumOff val="40000"/>
                  </a:schemeClr>
                </a:solidFill>
                <a:latin typeface="Tahoma" pitchFamily="34" charset="0"/>
              </a:rPr>
            </a:br>
            <a:r>
              <a:rPr lang="en-US" dirty="0" smtClean="0">
                <a:solidFill>
                  <a:schemeClr val="accent3">
                    <a:lumMod val="60000"/>
                    <a:lumOff val="40000"/>
                  </a:schemeClr>
                </a:solidFill>
                <a:latin typeface="Tahoma" pitchFamily="34" charset="0"/>
              </a:rPr>
              <a:t>135</a:t>
            </a:r>
            <a:r>
              <a:rPr lang="en-US" dirty="0" smtClean="0">
                <a:solidFill>
                  <a:schemeClr val="accent3">
                    <a:lumMod val="60000"/>
                    <a:lumOff val="40000"/>
                  </a:schemeClr>
                </a:solidFill>
                <a:latin typeface="Times New Roman" pitchFamily="18" charset="0"/>
                <a:cs typeface="Times New Roman" pitchFamily="18" charset="0"/>
              </a:rPr>
              <a:t>°</a:t>
            </a:r>
            <a:r>
              <a:rPr lang="en-US" dirty="0" smtClean="0">
                <a:solidFill>
                  <a:schemeClr val="accent3">
                    <a:lumMod val="60000"/>
                    <a:lumOff val="40000"/>
                  </a:schemeClr>
                </a:solidFill>
                <a:latin typeface="Tahoma" pitchFamily="34" charset="0"/>
                <a:cs typeface="Times New Roman" pitchFamily="18" charset="0"/>
              </a:rPr>
              <a:t>F  or above</a:t>
            </a:r>
          </a:p>
        </p:txBody>
      </p:sp>
      <p:sp>
        <p:nvSpPr>
          <p:cNvPr id="184340" name="Oval 20"/>
          <p:cNvSpPr>
            <a:spLocks noChangeArrowheads="1"/>
          </p:cNvSpPr>
          <p:nvPr/>
        </p:nvSpPr>
        <p:spPr bwMode="auto">
          <a:xfrm>
            <a:off x="533400" y="838200"/>
            <a:ext cx="1905000" cy="838200"/>
          </a:xfrm>
          <a:prstGeom prst="ellipse">
            <a:avLst/>
          </a:prstGeom>
          <a:noFill/>
          <a:ln w="50800" algn="ctr">
            <a:solidFill>
              <a:schemeClr val="tx1"/>
            </a:solidFill>
            <a:round/>
            <a:headEnd/>
            <a:tailEnd/>
          </a:ln>
        </p:spPr>
        <p:txBody>
          <a:bodyPr wrap="none" lIns="0" tIns="0" rIns="0" bIns="0" anchor="ctr"/>
          <a:lstStyle/>
          <a:p>
            <a:endParaRPr lang="en-US"/>
          </a:p>
        </p:txBody>
      </p:sp>
      <p:pic>
        <p:nvPicPr>
          <p:cNvPr id="56327" name="Picture 7" descr="C:\Documents and Settings\RCarns\Local Settings\Temporary Internet Files\Content.IE5\69J4FOSC\MC900332478[1].wmf"/>
          <p:cNvPicPr>
            <a:picLocks noChangeAspect="1" noChangeArrowheads="1"/>
          </p:cNvPicPr>
          <p:nvPr/>
        </p:nvPicPr>
        <p:blipFill>
          <a:blip r:embed="rId3" cstate="print"/>
          <a:srcRect/>
          <a:stretch>
            <a:fillRect/>
          </a:stretch>
        </p:blipFill>
        <p:spPr bwMode="auto">
          <a:xfrm>
            <a:off x="6400800" y="2667000"/>
            <a:ext cx="2362200" cy="2743200"/>
          </a:xfrm>
          <a:prstGeom prst="rect">
            <a:avLst/>
          </a:prstGeom>
          <a:noFill/>
        </p:spPr>
      </p:pic>
      <p:pic>
        <p:nvPicPr>
          <p:cNvPr id="56328" name="Picture 8" descr="C:\Documents and Settings\RCarns\Local Settings\Temporary Internet Files\Content.IE5\ABBP1HT8\MC900237662[1].wmf"/>
          <p:cNvPicPr>
            <a:picLocks noChangeAspect="1" noChangeArrowheads="1"/>
          </p:cNvPicPr>
          <p:nvPr/>
        </p:nvPicPr>
        <p:blipFill>
          <a:blip r:embed="rId4" cstate="print"/>
          <a:srcRect/>
          <a:stretch>
            <a:fillRect/>
          </a:stretch>
        </p:blipFill>
        <p:spPr bwMode="auto">
          <a:xfrm>
            <a:off x="228600" y="2709863"/>
            <a:ext cx="2384425" cy="2184400"/>
          </a:xfrm>
          <a:prstGeom prst="rect">
            <a:avLst/>
          </a:prstGeom>
          <a:noFill/>
        </p:spPr>
      </p:pic>
      <p:pic>
        <p:nvPicPr>
          <p:cNvPr id="56333" name="Picture 13" descr="C:\Documents and Settings\RCarns\Local Settings\Temporary Internet Files\Content.IE5\4LMVWP2B\MC900296125[1].wmf"/>
          <p:cNvPicPr>
            <a:picLocks noChangeAspect="1" noChangeArrowheads="1"/>
          </p:cNvPicPr>
          <p:nvPr/>
        </p:nvPicPr>
        <p:blipFill>
          <a:blip r:embed="rId5" cstate="print"/>
          <a:srcRect/>
          <a:stretch>
            <a:fillRect/>
          </a:stretch>
        </p:blipFill>
        <p:spPr bwMode="auto">
          <a:xfrm>
            <a:off x="3186113" y="2209801"/>
            <a:ext cx="2681287" cy="3124199"/>
          </a:xfrm>
          <a:prstGeom prst="rect">
            <a:avLst/>
          </a:prstGeom>
          <a:noFill/>
        </p:spPr>
      </p:pic>
      <p:sp>
        <p:nvSpPr>
          <p:cNvPr id="8" name="TextBox 7"/>
          <p:cNvSpPr txBox="1"/>
          <p:nvPr/>
        </p:nvSpPr>
        <p:spPr>
          <a:xfrm>
            <a:off x="3505200" y="5562600"/>
            <a:ext cx="5334000" cy="830997"/>
          </a:xfrm>
          <a:prstGeom prst="rect">
            <a:avLst/>
          </a:prstGeom>
          <a:noFill/>
        </p:spPr>
        <p:txBody>
          <a:bodyPr wrap="square" rtlCol="0">
            <a:spAutoFit/>
          </a:bodyPr>
          <a:lstStyle/>
          <a:p>
            <a:r>
              <a:rPr lang="en-US" dirty="0" smtClean="0">
                <a:solidFill>
                  <a:srgbClr val="FF0000"/>
                </a:solidFill>
                <a:latin typeface="Tahoma" pitchFamily="34" charset="0"/>
                <a:cs typeface="Tahoma" pitchFamily="34" charset="0"/>
              </a:rPr>
              <a:t>If foods drop below 135ºF they must be reheated to 165ºF within 2 hours.</a:t>
            </a:r>
            <a:endParaRPr lang="en-US" dirty="0">
              <a:solidFill>
                <a:srgbClr val="FF0000"/>
              </a:solidFill>
              <a:latin typeface="Tahoma" pitchFamily="34" charset="0"/>
              <a:cs typeface="Tahoma"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4340"/>
                                        </p:tgtEl>
                                        <p:attrNameLst>
                                          <p:attrName>style.visibility</p:attrName>
                                        </p:attrNameLst>
                                      </p:cBhvr>
                                      <p:to>
                                        <p:strVal val="visible"/>
                                      </p:to>
                                    </p:set>
                                    <p:animEffect transition="in" filter="diamond(in)">
                                      <p:cBhvr>
                                        <p:cTn id="7" dur="3000"/>
                                        <p:tgtEl>
                                          <p:spTgt spid="18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304800"/>
            <a:ext cx="9144000" cy="1143000"/>
          </a:xfrm>
        </p:spPr>
        <p:txBody>
          <a:bodyPr/>
          <a:lstStyle/>
          <a:p>
            <a:pPr algn="ctr" eaLnBrk="1" hangingPunct="1"/>
            <a:r>
              <a:rPr lang="en-US" sz="4800" dirty="0" smtClean="0">
                <a:solidFill>
                  <a:srgbClr val="FF6400"/>
                </a:solidFill>
                <a:latin typeface="Tahoma" pitchFamily="34" charset="0"/>
              </a:rPr>
              <a:t>Cook step = Kill step</a:t>
            </a:r>
          </a:p>
        </p:txBody>
      </p:sp>
      <p:sp>
        <p:nvSpPr>
          <p:cNvPr id="15363" name="Rectangle 6"/>
          <p:cNvSpPr>
            <a:spLocks noGrp="1" noChangeArrowheads="1"/>
          </p:cNvSpPr>
          <p:nvPr>
            <p:ph type="body" sz="half" idx="2"/>
          </p:nvPr>
        </p:nvSpPr>
        <p:spPr>
          <a:xfrm>
            <a:off x="457200" y="1600200"/>
            <a:ext cx="8382000" cy="2133600"/>
          </a:xfrm>
        </p:spPr>
        <p:txBody>
          <a:bodyPr>
            <a:normAutofit/>
          </a:bodyPr>
          <a:lstStyle/>
          <a:p>
            <a:pPr eaLnBrk="1" hangingPunct="1">
              <a:buFontTx/>
              <a:buNone/>
            </a:pPr>
            <a:r>
              <a:rPr lang="en-US" sz="3200" dirty="0" smtClean="0">
                <a:solidFill>
                  <a:schemeClr val="bg1"/>
                </a:solidFill>
                <a:latin typeface="Tahoma" pitchFamily="34" charset="0"/>
              </a:rPr>
              <a:t>Pork, Eggs, Fish, Lamb 			145ºF</a:t>
            </a:r>
          </a:p>
          <a:p>
            <a:pPr eaLnBrk="1" hangingPunct="1">
              <a:buFontTx/>
              <a:buNone/>
            </a:pPr>
            <a:r>
              <a:rPr lang="en-US" sz="3200" dirty="0" smtClean="0">
                <a:solidFill>
                  <a:schemeClr val="bg1"/>
                </a:solidFill>
                <a:latin typeface="Tahoma" pitchFamily="34" charset="0"/>
              </a:rPr>
              <a:t>Ground beef                   		155ºF</a:t>
            </a:r>
          </a:p>
          <a:p>
            <a:pPr eaLnBrk="1" hangingPunct="1">
              <a:buFontTx/>
              <a:buNone/>
            </a:pPr>
            <a:r>
              <a:rPr lang="en-US" sz="3200" dirty="0" smtClean="0">
                <a:solidFill>
                  <a:schemeClr val="bg1"/>
                </a:solidFill>
                <a:latin typeface="Tahoma" pitchFamily="34" charset="0"/>
              </a:rPr>
              <a:t>Poultry, Stuffed meats </a:t>
            </a:r>
            <a:r>
              <a:rPr lang="en-US" sz="2400" dirty="0" smtClean="0">
                <a:solidFill>
                  <a:schemeClr val="bg1"/>
                </a:solidFill>
                <a:latin typeface="Tahoma" pitchFamily="34" charset="0"/>
              </a:rPr>
              <a:t>&amp;</a:t>
            </a:r>
            <a:r>
              <a:rPr lang="en-US" sz="3200" dirty="0" smtClean="0">
                <a:solidFill>
                  <a:schemeClr val="bg1"/>
                </a:solidFill>
                <a:latin typeface="Tahoma" pitchFamily="34" charset="0"/>
              </a:rPr>
              <a:t> pastas 	165ºF</a:t>
            </a:r>
          </a:p>
          <a:p>
            <a:pPr eaLnBrk="1" hangingPunct="1">
              <a:buFontTx/>
              <a:buNone/>
            </a:pPr>
            <a:r>
              <a:rPr lang="en-US" sz="2400" dirty="0" smtClean="0">
                <a:solidFill>
                  <a:schemeClr val="bg1"/>
                </a:solidFill>
                <a:latin typeface="Tahoma" pitchFamily="34" charset="0"/>
              </a:rPr>
              <a:t>*Reheating foods to 165ºF must be done within two hours</a:t>
            </a:r>
          </a:p>
          <a:p>
            <a:pPr>
              <a:buNone/>
            </a:pPr>
            <a:endParaRPr lang="en-US" dirty="0" smtClean="0">
              <a:solidFill>
                <a:schemeClr val="bg1"/>
              </a:solidFill>
              <a:latin typeface="Tahoma" pitchFamily="34" charset="0"/>
            </a:endParaRPr>
          </a:p>
        </p:txBody>
      </p:sp>
      <p:sp>
        <p:nvSpPr>
          <p:cNvPr id="15364" name="Rectangle 5"/>
          <p:cNvSpPr>
            <a:spLocks noGrp="1" noChangeArrowheads="1"/>
          </p:cNvSpPr>
          <p:nvPr>
            <p:ph type="body" sz="half" idx="1"/>
          </p:nvPr>
        </p:nvSpPr>
        <p:spPr>
          <a:xfrm>
            <a:off x="0" y="5638800"/>
            <a:ext cx="9144000" cy="609600"/>
          </a:xfrm>
        </p:spPr>
        <p:txBody>
          <a:bodyPr>
            <a:normAutofit lnSpcReduction="10000"/>
          </a:bodyPr>
          <a:lstStyle/>
          <a:p>
            <a:pPr algn="ctr" eaLnBrk="1" hangingPunct="1">
              <a:buFontTx/>
              <a:buNone/>
            </a:pPr>
            <a:r>
              <a:rPr lang="en-US" sz="3600" dirty="0" smtClean="0">
                <a:latin typeface="Tahoma" pitchFamily="34" charset="0"/>
              </a:rPr>
              <a:t>Heat from cooking kills bacteria</a:t>
            </a:r>
          </a:p>
        </p:txBody>
      </p:sp>
      <p:grpSp>
        <p:nvGrpSpPr>
          <p:cNvPr id="2" name="Group 21"/>
          <p:cNvGrpSpPr>
            <a:grpSpLocks/>
          </p:cNvGrpSpPr>
          <p:nvPr/>
        </p:nvGrpSpPr>
        <p:grpSpPr bwMode="auto">
          <a:xfrm>
            <a:off x="0" y="4267200"/>
            <a:ext cx="9144000" cy="1295400"/>
            <a:chOff x="0" y="2592"/>
            <a:chExt cx="5760" cy="1030"/>
          </a:xfrm>
        </p:grpSpPr>
        <p:pic>
          <p:nvPicPr>
            <p:cNvPr id="15367" name="Picture 8" descr="j0400016"/>
            <p:cNvPicPr>
              <a:picLocks noChangeAspect="1" noChangeArrowheads="1"/>
            </p:cNvPicPr>
            <p:nvPr/>
          </p:nvPicPr>
          <p:blipFill>
            <a:blip r:embed="rId3" cstate="print"/>
            <a:srcRect/>
            <a:stretch>
              <a:fillRect/>
            </a:stretch>
          </p:blipFill>
          <p:spPr bwMode="auto">
            <a:xfrm>
              <a:off x="0" y="2592"/>
              <a:ext cx="2016" cy="1029"/>
            </a:xfrm>
            <a:prstGeom prst="rect">
              <a:avLst/>
            </a:prstGeom>
            <a:noFill/>
            <a:ln w="9525">
              <a:noFill/>
              <a:miter lim="800000"/>
              <a:headEnd/>
              <a:tailEnd/>
            </a:ln>
          </p:spPr>
        </p:pic>
        <p:pic>
          <p:nvPicPr>
            <p:cNvPr id="15368" name="Picture 9" descr="j0400016"/>
            <p:cNvPicPr>
              <a:picLocks noChangeAspect="1" noChangeArrowheads="1"/>
            </p:cNvPicPr>
            <p:nvPr/>
          </p:nvPicPr>
          <p:blipFill>
            <a:blip r:embed="rId4" cstate="print"/>
            <a:srcRect l="-2499"/>
            <a:stretch>
              <a:fillRect/>
            </a:stretch>
          </p:blipFill>
          <p:spPr bwMode="auto">
            <a:xfrm>
              <a:off x="1872" y="2592"/>
              <a:ext cx="1968" cy="1030"/>
            </a:xfrm>
            <a:prstGeom prst="rect">
              <a:avLst/>
            </a:prstGeom>
            <a:noFill/>
            <a:ln w="9525">
              <a:noFill/>
              <a:miter lim="800000"/>
              <a:headEnd/>
              <a:tailEnd/>
            </a:ln>
          </p:spPr>
        </p:pic>
        <p:pic>
          <p:nvPicPr>
            <p:cNvPr id="15369" name="Picture 11" descr="j0400016"/>
            <p:cNvPicPr>
              <a:picLocks noChangeAspect="1" noChangeArrowheads="1"/>
            </p:cNvPicPr>
            <p:nvPr/>
          </p:nvPicPr>
          <p:blipFill>
            <a:blip r:embed="rId5" cstate="print"/>
            <a:srcRect/>
            <a:stretch>
              <a:fillRect/>
            </a:stretch>
          </p:blipFill>
          <p:spPr bwMode="auto">
            <a:xfrm>
              <a:off x="3744" y="2592"/>
              <a:ext cx="2016" cy="1030"/>
            </a:xfrm>
            <a:prstGeom prst="rect">
              <a:avLst/>
            </a:prstGeom>
            <a:noFill/>
            <a:ln w="9525">
              <a:noFill/>
              <a:miter lim="800000"/>
              <a:headEnd/>
              <a:tailEnd/>
            </a:ln>
          </p:spPr>
        </p:pic>
      </p:grpSp>
      <p:sp>
        <p:nvSpPr>
          <p:cNvPr id="15366" name="Rectangle 20"/>
          <p:cNvSpPr>
            <a:spLocks noChangeArrowheads="1"/>
          </p:cNvSpPr>
          <p:nvPr/>
        </p:nvSpPr>
        <p:spPr bwMode="auto">
          <a:xfrm>
            <a:off x="0" y="0"/>
            <a:ext cx="9144000" cy="6858000"/>
          </a:xfrm>
          <a:prstGeom prst="rect">
            <a:avLst/>
          </a:prstGeom>
          <a:noFill/>
          <a:ln w="101600" algn="ctr">
            <a:solidFill>
              <a:schemeClr val="bg1"/>
            </a:solidFill>
            <a:miter lim="800000"/>
            <a:headEnd/>
            <a:tailEnd/>
          </a:ln>
        </p:spPr>
        <p:txBody>
          <a:bodyPr wrap="none" lIns="0" tIns="0" rIns="0" bIns="0" anchor="ctr"/>
          <a:lstStyle/>
          <a:p>
            <a:endParaRPr lang="en-US"/>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382000" cy="914400"/>
          </a:xfrm>
        </p:spPr>
        <p:txBody>
          <a:bodyPr>
            <a:noAutofit/>
          </a:bodyPr>
          <a:lstStyle/>
          <a:p>
            <a:r>
              <a:rPr lang="en-US" sz="3300" dirty="0" smtClean="0"/>
              <a:t>CLEANING  UTENSILS  AND  SURFACES</a:t>
            </a:r>
            <a:endParaRPr lang="en-US" sz="3300" dirty="0"/>
          </a:p>
        </p:txBody>
      </p:sp>
      <p:sp>
        <p:nvSpPr>
          <p:cNvPr id="20483" name="Rectangle 3"/>
          <p:cNvSpPr>
            <a:spLocks noGrp="1" noChangeArrowheads="1"/>
          </p:cNvSpPr>
          <p:nvPr>
            <p:ph type="body" sz="half" idx="1"/>
          </p:nvPr>
        </p:nvSpPr>
        <p:spPr>
          <a:xfrm>
            <a:off x="304800" y="1066800"/>
            <a:ext cx="3581400" cy="4419600"/>
          </a:xfrm>
        </p:spPr>
        <p:txBody>
          <a:bodyPr>
            <a:normAutofit/>
          </a:bodyPr>
          <a:lstStyle/>
          <a:p>
            <a:r>
              <a:rPr lang="en-US" sz="2800" b="1" dirty="0">
                <a:latin typeface="Tw Cen MT" pitchFamily="34" charset="0"/>
              </a:rPr>
              <a:t>Three Sink Method</a:t>
            </a:r>
          </a:p>
          <a:p>
            <a:pPr marL="736092" lvl="1" indent="-342900">
              <a:buFont typeface="+mj-lt"/>
              <a:buAutoNum type="arabicPeriod"/>
            </a:pPr>
            <a:r>
              <a:rPr lang="en-US" sz="2400" dirty="0">
                <a:latin typeface="Tw Cen MT" pitchFamily="34" charset="0"/>
              </a:rPr>
              <a:t>Pre-scrape or </a:t>
            </a:r>
            <a:r>
              <a:rPr lang="en-US" sz="2400" dirty="0" smtClean="0">
                <a:latin typeface="Tw Cen MT" pitchFamily="34" charset="0"/>
              </a:rPr>
              <a:t>soak</a:t>
            </a:r>
            <a:endParaRPr lang="en-US" sz="2400" dirty="0">
              <a:latin typeface="Tw Cen MT" pitchFamily="34" charset="0"/>
            </a:endParaRPr>
          </a:p>
          <a:p>
            <a:pPr marL="736092" lvl="1" indent="-342900">
              <a:buFont typeface="+mj-lt"/>
              <a:buAutoNum type="arabicPeriod"/>
            </a:pPr>
            <a:r>
              <a:rPr lang="en-US" sz="2400" dirty="0">
                <a:latin typeface="Tw Cen MT" pitchFamily="34" charset="0"/>
              </a:rPr>
              <a:t>Wash in hot soapy </a:t>
            </a:r>
            <a:r>
              <a:rPr lang="en-US" sz="2400" dirty="0" smtClean="0">
                <a:latin typeface="Tw Cen MT" pitchFamily="34" charset="0"/>
              </a:rPr>
              <a:t>water</a:t>
            </a:r>
            <a:endParaRPr lang="en-US" sz="2400" dirty="0">
              <a:latin typeface="Tw Cen MT" pitchFamily="34" charset="0"/>
            </a:endParaRPr>
          </a:p>
          <a:p>
            <a:pPr marL="736092" lvl="1" indent="-342900">
              <a:buFont typeface="+mj-lt"/>
              <a:buAutoNum type="arabicPeriod"/>
            </a:pPr>
            <a:r>
              <a:rPr lang="en-US" sz="2400" dirty="0">
                <a:latin typeface="Tw Cen MT" pitchFamily="34" charset="0"/>
              </a:rPr>
              <a:t>Rinse in clear hot </a:t>
            </a:r>
            <a:r>
              <a:rPr lang="en-US" sz="2400" dirty="0" smtClean="0">
                <a:latin typeface="Tw Cen MT" pitchFamily="34" charset="0"/>
              </a:rPr>
              <a:t>water</a:t>
            </a:r>
            <a:endParaRPr lang="en-US" sz="2400" dirty="0">
              <a:latin typeface="Tw Cen MT" pitchFamily="34" charset="0"/>
            </a:endParaRPr>
          </a:p>
          <a:p>
            <a:pPr marL="736092" lvl="1" indent="-342900">
              <a:buFont typeface="+mj-lt"/>
              <a:buAutoNum type="arabicPeriod"/>
            </a:pPr>
            <a:r>
              <a:rPr lang="en-US" sz="2400" dirty="0">
                <a:latin typeface="Tw Cen MT" pitchFamily="34" charset="0"/>
              </a:rPr>
              <a:t>Sanitize 1 </a:t>
            </a:r>
            <a:r>
              <a:rPr lang="en-US" sz="2400" dirty="0" smtClean="0">
                <a:latin typeface="Tw Cen MT" pitchFamily="34" charset="0"/>
              </a:rPr>
              <a:t>minute with approved sanitizer (bleach/quaternary ammonia)</a:t>
            </a:r>
            <a:endParaRPr lang="en-US" sz="2400" dirty="0">
              <a:latin typeface="Tw Cen MT" pitchFamily="34" charset="0"/>
            </a:endParaRPr>
          </a:p>
          <a:p>
            <a:pPr marL="736092" lvl="1" indent="-342900">
              <a:buFont typeface="+mj-lt"/>
              <a:buAutoNum type="arabicPeriod"/>
            </a:pPr>
            <a:r>
              <a:rPr lang="en-US" sz="2400" dirty="0">
                <a:latin typeface="Tw Cen MT" pitchFamily="34" charset="0"/>
              </a:rPr>
              <a:t>Air </a:t>
            </a:r>
            <a:r>
              <a:rPr lang="en-US" sz="2400" dirty="0" smtClean="0">
                <a:latin typeface="Tw Cen MT" pitchFamily="34" charset="0"/>
              </a:rPr>
              <a:t>dry</a:t>
            </a:r>
            <a:endParaRPr lang="en-US" sz="2400" dirty="0">
              <a:latin typeface="Tw Cen MT" pitchFamily="34" charset="0"/>
            </a:endParaRPr>
          </a:p>
        </p:txBody>
      </p:sp>
      <p:pic>
        <p:nvPicPr>
          <p:cNvPr id="20491" name="Picture 11" descr="S:\clipart\TOrr\Flash.gif"/>
          <p:cNvPicPr>
            <a:picLocks noChangeAspect="1" noChangeArrowheads="1"/>
          </p:cNvPicPr>
          <p:nvPr/>
        </p:nvPicPr>
        <p:blipFill>
          <a:blip r:embed="rId2" cstate="print"/>
          <a:srcRect/>
          <a:stretch>
            <a:fillRect/>
          </a:stretch>
        </p:blipFill>
        <p:spPr bwMode="auto">
          <a:xfrm>
            <a:off x="6019800" y="5232400"/>
            <a:ext cx="381000" cy="381000"/>
          </a:xfrm>
          <a:prstGeom prst="rect">
            <a:avLst/>
          </a:prstGeom>
          <a:noFill/>
        </p:spPr>
      </p:pic>
      <p:pic>
        <p:nvPicPr>
          <p:cNvPr id="20492" name="Picture 12" descr="S:\clipart\TOrr\Flash.gif"/>
          <p:cNvPicPr>
            <a:picLocks noChangeAspect="1" noChangeArrowheads="1"/>
          </p:cNvPicPr>
          <p:nvPr/>
        </p:nvPicPr>
        <p:blipFill>
          <a:blip r:embed="rId2" cstate="print"/>
          <a:srcRect/>
          <a:stretch>
            <a:fillRect/>
          </a:stretch>
        </p:blipFill>
        <p:spPr bwMode="auto">
          <a:xfrm>
            <a:off x="8534400" y="6324600"/>
            <a:ext cx="381000" cy="381000"/>
          </a:xfrm>
          <a:prstGeom prst="rect">
            <a:avLst/>
          </a:prstGeom>
          <a:noFill/>
        </p:spPr>
      </p:pic>
      <p:pic>
        <p:nvPicPr>
          <p:cNvPr id="20493" name="Picture 13" descr="S:\clipart\TOrr\Flash.gif"/>
          <p:cNvPicPr>
            <a:picLocks noChangeAspect="1" noChangeArrowheads="1"/>
          </p:cNvPicPr>
          <p:nvPr/>
        </p:nvPicPr>
        <p:blipFill>
          <a:blip r:embed="rId2" cstate="print"/>
          <a:srcRect/>
          <a:stretch>
            <a:fillRect/>
          </a:stretch>
        </p:blipFill>
        <p:spPr bwMode="auto">
          <a:xfrm>
            <a:off x="7239000" y="1981200"/>
            <a:ext cx="228600" cy="228600"/>
          </a:xfrm>
          <a:prstGeom prst="rect">
            <a:avLst/>
          </a:prstGeom>
          <a:noFill/>
        </p:spPr>
      </p:pic>
      <p:pic>
        <p:nvPicPr>
          <p:cNvPr id="13" name="Picture 18" descr="3 bay set up with sanitizers"/>
          <p:cNvPicPr>
            <a:picLocks noChangeAspect="1" noChangeArrowheads="1"/>
          </p:cNvPicPr>
          <p:nvPr/>
        </p:nvPicPr>
        <p:blipFill>
          <a:blip r:embed="rId3" cstate="print"/>
          <a:srcRect l="2715" r="2606"/>
          <a:stretch>
            <a:fillRect/>
          </a:stretch>
        </p:blipFill>
        <p:spPr bwMode="auto">
          <a:xfrm>
            <a:off x="3886200" y="1066800"/>
            <a:ext cx="4953000" cy="4343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1"/>
            <a:ext cx="3886200" cy="2400657"/>
          </a:xfrm>
          <a:prstGeom prst="rect">
            <a:avLst/>
          </a:prstGeom>
        </p:spPr>
        <p:txBody>
          <a:bodyPr wrap="square">
            <a:spAutoFit/>
          </a:bodyPr>
          <a:lstStyle/>
          <a:p>
            <a:r>
              <a:rPr lang="en-US" b="1" dirty="0" smtClean="0">
                <a:latin typeface="Tw Cen MT" pitchFamily="34" charset="0"/>
              </a:rPr>
              <a:t>Dish Machines</a:t>
            </a:r>
          </a:p>
          <a:p>
            <a:pPr marL="736092" lvl="1" indent="-342900">
              <a:buFont typeface="+mj-lt"/>
              <a:buAutoNum type="arabicPeriod"/>
            </a:pPr>
            <a:r>
              <a:rPr lang="en-US" sz="2100" dirty="0" smtClean="0">
                <a:latin typeface="Tw Cen MT" pitchFamily="34" charset="0"/>
              </a:rPr>
              <a:t>50 </a:t>
            </a:r>
            <a:r>
              <a:rPr lang="en-US" sz="2100" dirty="0" err="1" smtClean="0">
                <a:latin typeface="Tw Cen MT" pitchFamily="34" charset="0"/>
              </a:rPr>
              <a:t>ppm</a:t>
            </a:r>
            <a:r>
              <a:rPr lang="en-US" sz="2100" dirty="0" smtClean="0">
                <a:latin typeface="Tw Cen MT" pitchFamily="34" charset="0"/>
              </a:rPr>
              <a:t> chlorine, or</a:t>
            </a:r>
          </a:p>
          <a:p>
            <a:pPr marL="736092" lvl="1" indent="-342900">
              <a:buFont typeface="+mj-lt"/>
              <a:buAutoNum type="arabicPeriod"/>
            </a:pPr>
            <a:r>
              <a:rPr lang="en-US" sz="2100" dirty="0" smtClean="0">
                <a:latin typeface="Tw Cen MT" pitchFamily="34" charset="0"/>
              </a:rPr>
              <a:t>Water  </a:t>
            </a:r>
            <a:r>
              <a:rPr lang="en-US" sz="2100" u="sng" dirty="0" smtClean="0">
                <a:latin typeface="Tw Cen MT" pitchFamily="34" charset="0"/>
              </a:rPr>
              <a:t>&gt;</a:t>
            </a:r>
            <a:r>
              <a:rPr lang="en-US" sz="2100" dirty="0" smtClean="0">
                <a:latin typeface="Tw Cen MT" pitchFamily="34" charset="0"/>
              </a:rPr>
              <a:t>155°F, or</a:t>
            </a:r>
          </a:p>
          <a:p>
            <a:pPr marL="736092" lvl="1" indent="-342900">
              <a:buFont typeface="+mj-lt"/>
              <a:buAutoNum type="arabicPeriod"/>
            </a:pPr>
            <a:r>
              <a:rPr lang="en-US" sz="2100" dirty="0" smtClean="0">
                <a:latin typeface="Tw Cen MT" pitchFamily="34" charset="0"/>
              </a:rPr>
              <a:t>Heat Cycle </a:t>
            </a:r>
            <a:r>
              <a:rPr lang="en-US" sz="2100" u="sng" dirty="0" smtClean="0">
                <a:latin typeface="Tw Cen MT" pitchFamily="34" charset="0"/>
              </a:rPr>
              <a:t>&gt;</a:t>
            </a:r>
            <a:r>
              <a:rPr lang="en-US" sz="2100" dirty="0" smtClean="0">
                <a:latin typeface="Tw Cen MT" pitchFamily="34" charset="0"/>
              </a:rPr>
              <a:t>150°F</a:t>
            </a:r>
          </a:p>
          <a:p>
            <a:pPr marL="736092" lvl="1" indent="-342900">
              <a:buFont typeface="+mj-lt"/>
              <a:buAutoNum type="arabicPeriod"/>
            </a:pPr>
            <a:r>
              <a:rPr lang="en-US" sz="2100" dirty="0" smtClean="0">
                <a:latin typeface="Tw Cen MT" pitchFamily="34" charset="0"/>
              </a:rPr>
              <a:t>If more than two cycles per meal, commercial design required.</a:t>
            </a:r>
            <a:endParaRPr lang="en-US" dirty="0"/>
          </a:p>
        </p:txBody>
      </p:sp>
      <p:pic>
        <p:nvPicPr>
          <p:cNvPr id="3" name="Picture 1" descr="C:\Documents and Settings\RCarns\Local Settings\Temporary Internet Files\Content.IE5\HF5ER4J1\MC900391106[1].wmf"/>
          <p:cNvPicPr>
            <a:picLocks noChangeAspect="1" noChangeArrowheads="1"/>
          </p:cNvPicPr>
          <p:nvPr/>
        </p:nvPicPr>
        <p:blipFill>
          <a:blip r:embed="rId2" cstate="print"/>
          <a:srcRect/>
          <a:stretch>
            <a:fillRect/>
          </a:stretch>
        </p:blipFill>
        <p:spPr bwMode="auto">
          <a:xfrm>
            <a:off x="990600" y="4114800"/>
            <a:ext cx="2209800" cy="2209800"/>
          </a:xfrm>
          <a:prstGeom prst="rect">
            <a:avLst/>
          </a:prstGeom>
          <a:noFill/>
        </p:spPr>
      </p:pic>
      <p:sp>
        <p:nvSpPr>
          <p:cNvPr id="4" name="Rectangle 3"/>
          <p:cNvSpPr/>
          <p:nvPr/>
        </p:nvSpPr>
        <p:spPr>
          <a:xfrm>
            <a:off x="381000" y="381000"/>
            <a:ext cx="8229600" cy="600164"/>
          </a:xfrm>
          <a:prstGeom prst="rect">
            <a:avLst/>
          </a:prstGeom>
        </p:spPr>
        <p:txBody>
          <a:bodyPr wrap="square">
            <a:spAutoFit/>
          </a:bodyPr>
          <a:lstStyle/>
          <a:p>
            <a:pPr algn="ctr"/>
            <a:r>
              <a:rPr lang="en-US" sz="3300" dirty="0" smtClean="0">
                <a:effectLst>
                  <a:outerShdw blurRad="38100" dist="38100" dir="2700000" algn="tl">
                    <a:srgbClr val="000000">
                      <a:alpha val="43137"/>
                    </a:srgbClr>
                  </a:outerShdw>
                </a:effectLst>
                <a:latin typeface="Lucida Sans" pitchFamily="34" charset="0"/>
              </a:rPr>
              <a:t>CLEANING  UTENSILS  AND  SURFACES</a:t>
            </a:r>
            <a:endParaRPr lang="en-US" sz="3300" dirty="0">
              <a:effectLst>
                <a:outerShdw blurRad="38100" dist="38100" dir="2700000" algn="tl">
                  <a:srgbClr val="000000">
                    <a:alpha val="43137"/>
                  </a:srgbClr>
                </a:outerShdw>
              </a:effectLst>
              <a:latin typeface="Lucida Sans" pitchFamily="34" charset="0"/>
            </a:endParaRPr>
          </a:p>
        </p:txBody>
      </p:sp>
      <p:sp>
        <p:nvSpPr>
          <p:cNvPr id="5" name="Rectangle 4"/>
          <p:cNvSpPr/>
          <p:nvPr/>
        </p:nvSpPr>
        <p:spPr>
          <a:xfrm>
            <a:off x="4953000" y="3657600"/>
            <a:ext cx="3581400" cy="2400657"/>
          </a:xfrm>
          <a:prstGeom prst="rect">
            <a:avLst/>
          </a:prstGeom>
        </p:spPr>
        <p:txBody>
          <a:bodyPr wrap="square">
            <a:spAutoFit/>
          </a:bodyPr>
          <a:lstStyle/>
          <a:p>
            <a:r>
              <a:rPr lang="en-US" b="1" dirty="0" smtClean="0">
                <a:latin typeface="Tw Cen MT" pitchFamily="34" charset="0"/>
              </a:rPr>
              <a:t>In-Place Method</a:t>
            </a:r>
          </a:p>
          <a:p>
            <a:pPr marL="736092" lvl="1" indent="-342900">
              <a:buFont typeface="+mj-lt"/>
              <a:buAutoNum type="arabicPeriod"/>
            </a:pPr>
            <a:r>
              <a:rPr lang="en-US" sz="2100" dirty="0" smtClean="0">
                <a:latin typeface="Tw Cen MT" pitchFamily="34" charset="0"/>
              </a:rPr>
              <a:t>Remove food debris with  soapy cloth</a:t>
            </a:r>
          </a:p>
          <a:p>
            <a:pPr marL="736092" lvl="1" indent="-342900">
              <a:buFont typeface="+mj-lt"/>
              <a:buAutoNum type="arabicPeriod"/>
            </a:pPr>
            <a:r>
              <a:rPr lang="en-US" sz="2100" dirty="0" smtClean="0">
                <a:latin typeface="Tw Cen MT" pitchFamily="34" charset="0"/>
              </a:rPr>
              <a:t>Wipe with clear rinse</a:t>
            </a:r>
          </a:p>
          <a:p>
            <a:pPr marL="736092" lvl="1" indent="-342900">
              <a:buFont typeface="+mj-lt"/>
              <a:buAutoNum type="arabicPeriod"/>
            </a:pPr>
            <a:r>
              <a:rPr lang="en-US" sz="2100" dirty="0" smtClean="0">
                <a:latin typeface="Tw Cen MT" pitchFamily="34" charset="0"/>
              </a:rPr>
              <a:t>Spray/wipe with approved sanitizer</a:t>
            </a:r>
          </a:p>
          <a:p>
            <a:pPr marL="736092" lvl="1" indent="-342900">
              <a:buFont typeface="+mj-lt"/>
              <a:buAutoNum type="arabicPeriod"/>
            </a:pPr>
            <a:r>
              <a:rPr lang="en-US" sz="2100" dirty="0" smtClean="0">
                <a:latin typeface="Tw Cen MT" pitchFamily="34" charset="0"/>
              </a:rPr>
              <a:t>Air dry</a:t>
            </a:r>
            <a:endParaRPr lang="en-US" sz="2100" dirty="0">
              <a:latin typeface="Tw Cen MT" pitchFamily="34" charset="0"/>
            </a:endParaRPr>
          </a:p>
        </p:txBody>
      </p:sp>
      <p:pic>
        <p:nvPicPr>
          <p:cNvPr id="6" name="Picture 7" descr="S:\Photos\food\Food Class\Sanitizing\QAC1.jpg"/>
          <p:cNvPicPr>
            <a:picLocks noChangeAspect="1" noChangeArrowheads="1"/>
          </p:cNvPicPr>
          <p:nvPr/>
        </p:nvPicPr>
        <p:blipFill>
          <a:blip r:embed="rId3" cstate="print"/>
          <a:srcRect/>
          <a:stretch>
            <a:fillRect/>
          </a:stretch>
        </p:blipFill>
        <p:spPr bwMode="auto">
          <a:xfrm>
            <a:off x="5029200" y="1219200"/>
            <a:ext cx="2286000" cy="243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305800" cy="523220"/>
          </a:xfrm>
          <a:prstGeom prst="rect">
            <a:avLst/>
          </a:prstGeom>
          <a:noFill/>
        </p:spPr>
        <p:txBody>
          <a:bodyPr wrap="square" rtlCol="0">
            <a:spAutoFit/>
          </a:bodyPr>
          <a:lstStyle/>
          <a:p>
            <a:pPr algn="ctr"/>
            <a:r>
              <a:rPr lang="en-US" sz="2800" b="1" dirty="0" smtClean="0">
                <a:solidFill>
                  <a:schemeClr val="accent2">
                    <a:lumMod val="60000"/>
                    <a:lumOff val="40000"/>
                  </a:schemeClr>
                </a:solidFill>
                <a:effectLst>
                  <a:outerShdw blurRad="38100" dist="38100" dir="2700000" algn="tl">
                    <a:srgbClr val="000000">
                      <a:alpha val="43137"/>
                    </a:srgbClr>
                  </a:outerShdw>
                </a:effectLst>
              </a:rPr>
              <a:t>PROHIBITED FOODS/PROHIBITED ACTIVITIES</a:t>
            </a:r>
            <a:endParaRPr lang="en-US" sz="2800" b="1"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TextBox 2"/>
          <p:cNvSpPr txBox="1"/>
          <p:nvPr/>
        </p:nvSpPr>
        <p:spPr>
          <a:xfrm>
            <a:off x="838200" y="2057400"/>
            <a:ext cx="7543800" cy="2800767"/>
          </a:xfrm>
          <a:prstGeom prst="rect">
            <a:avLst/>
          </a:prstGeom>
          <a:noFill/>
        </p:spPr>
        <p:txBody>
          <a:bodyPr wrap="square" rtlCol="0">
            <a:spAutoFit/>
          </a:bodyPr>
          <a:lstStyle/>
          <a:p>
            <a:pPr algn="ctr">
              <a:buFont typeface="Wingdings" pitchFamily="2" charset="2"/>
              <a:buChar char="§"/>
            </a:pPr>
            <a:r>
              <a:rPr lang="en-US" sz="2200" b="1" dirty="0" smtClean="0"/>
              <a:t>Honey Shall Not Be Served To Infants</a:t>
            </a:r>
          </a:p>
          <a:p>
            <a:pPr algn="ctr">
              <a:buFont typeface="Wingdings" pitchFamily="2" charset="2"/>
              <a:buChar char="§"/>
            </a:pPr>
            <a:endParaRPr lang="en-US" sz="2200" b="1" dirty="0" smtClean="0"/>
          </a:p>
          <a:p>
            <a:pPr algn="ctr">
              <a:buFont typeface="Wingdings" pitchFamily="2" charset="2"/>
              <a:buChar char="§"/>
            </a:pPr>
            <a:r>
              <a:rPr lang="en-US" sz="2200" b="1" dirty="0" smtClean="0"/>
              <a:t>Staff Shall Not Be Involved In The Care Of Children And Food Preparation At The Same Time</a:t>
            </a:r>
          </a:p>
          <a:p>
            <a:pPr algn="ctr">
              <a:buFont typeface="Wingdings" pitchFamily="2" charset="2"/>
              <a:buChar char="§"/>
            </a:pPr>
            <a:endParaRPr lang="en-US" sz="2200" b="1" dirty="0" smtClean="0"/>
          </a:p>
          <a:p>
            <a:pPr algn="ctr">
              <a:buFont typeface="Wingdings" pitchFamily="2" charset="2"/>
              <a:buChar char="§"/>
            </a:pPr>
            <a:r>
              <a:rPr lang="en-US" sz="2200" b="1" dirty="0" smtClean="0"/>
              <a:t>Children Not Involved in Preparation/Handling of Raw    Animal Products, No Handling of Ready To Eat Foods Except For Themselves (teaching OK)</a:t>
            </a:r>
            <a:endParaRPr lang="en-US" sz="2200" b="1" dirty="0"/>
          </a:p>
        </p:txBody>
      </p:sp>
      <p:pic>
        <p:nvPicPr>
          <p:cNvPr id="1026" name="Picture 2" descr="C:\Documents and Settings\RCarns\Local Settings\Temporary Internet Files\Content.IE5\HF5ER4J1\MC900264344[1].wmf"/>
          <p:cNvPicPr>
            <a:picLocks noChangeAspect="1" noChangeArrowheads="1"/>
          </p:cNvPicPr>
          <p:nvPr/>
        </p:nvPicPr>
        <p:blipFill>
          <a:blip r:embed="rId2" cstate="print"/>
          <a:srcRect/>
          <a:stretch>
            <a:fillRect/>
          </a:stretch>
        </p:blipFill>
        <p:spPr bwMode="auto">
          <a:xfrm>
            <a:off x="374650" y="1528762"/>
            <a:ext cx="920750" cy="1214437"/>
          </a:xfrm>
          <a:prstGeom prst="rect">
            <a:avLst/>
          </a:prstGeom>
          <a:noFill/>
        </p:spPr>
      </p:pic>
      <p:pic>
        <p:nvPicPr>
          <p:cNvPr id="1028" name="Picture 4" descr="C:\Documents and Settings\RCarns\Local Settings\Temporary Internet Files\Content.IE5\E07SYCA5\MC900024497[1].wmf"/>
          <p:cNvPicPr>
            <a:picLocks noChangeAspect="1" noChangeArrowheads="1"/>
          </p:cNvPicPr>
          <p:nvPr/>
        </p:nvPicPr>
        <p:blipFill>
          <a:blip r:embed="rId3" cstate="print"/>
          <a:srcRect/>
          <a:stretch>
            <a:fillRect/>
          </a:stretch>
        </p:blipFill>
        <p:spPr bwMode="auto">
          <a:xfrm>
            <a:off x="6757988" y="4719638"/>
            <a:ext cx="1725612" cy="1855787"/>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2290" name="Picture 2" descr="S:\Photos\food\Food Class\HandwashSink\Hand Sink Setup.jpg"/>
          <p:cNvPicPr>
            <a:picLocks noChangeAspect="1" noChangeArrowheads="1"/>
          </p:cNvPicPr>
          <p:nvPr/>
        </p:nvPicPr>
        <p:blipFill>
          <a:blip r:embed="rId4" cstate="print"/>
          <a:srcRect/>
          <a:stretch>
            <a:fillRect/>
          </a:stretch>
        </p:blipFill>
        <p:spPr bwMode="auto">
          <a:xfrm>
            <a:off x="4419600" y="0"/>
            <a:ext cx="4724400" cy="6858000"/>
          </a:xfrm>
          <a:prstGeom prst="rect">
            <a:avLst/>
          </a:prstGeom>
          <a:noFill/>
          <a:ln>
            <a:solidFill>
              <a:schemeClr val="accent6">
                <a:lumMod val="75000"/>
              </a:schemeClr>
            </a:solidFill>
          </a:ln>
        </p:spPr>
      </p:pic>
      <p:sp>
        <p:nvSpPr>
          <p:cNvPr id="12292" name="Text Box 4"/>
          <p:cNvSpPr txBox="1">
            <a:spLocks noChangeArrowheads="1"/>
          </p:cNvSpPr>
          <p:nvPr/>
        </p:nvSpPr>
        <p:spPr bwMode="auto">
          <a:xfrm>
            <a:off x="5562600" y="1905000"/>
            <a:ext cx="1600200" cy="457200"/>
          </a:xfrm>
          <a:prstGeom prst="rect">
            <a:avLst/>
          </a:prstGeom>
          <a:noFill/>
          <a:ln w="9525">
            <a:noFill/>
            <a:miter lim="800000"/>
            <a:headEnd/>
            <a:tailEnd/>
          </a:ln>
          <a:effectLst/>
        </p:spPr>
        <p:txBody>
          <a:bodyPr wrap="square">
            <a:spAutoFit/>
          </a:bodyPr>
          <a:lstStyle/>
          <a:p>
            <a:pPr algn="ctr">
              <a:spcBef>
                <a:spcPct val="50000"/>
              </a:spcBef>
            </a:pPr>
            <a:r>
              <a:rPr lang="en-US" dirty="0" smtClean="0"/>
              <a:t> </a:t>
            </a:r>
            <a:r>
              <a:rPr lang="en-US" dirty="0"/>
              <a:t>Soap</a:t>
            </a:r>
          </a:p>
        </p:txBody>
      </p:sp>
      <p:sp>
        <p:nvSpPr>
          <p:cNvPr id="12293" name="Text Box 5"/>
          <p:cNvSpPr txBox="1">
            <a:spLocks noChangeArrowheads="1"/>
          </p:cNvSpPr>
          <p:nvPr/>
        </p:nvSpPr>
        <p:spPr bwMode="auto">
          <a:xfrm>
            <a:off x="7086600" y="1532929"/>
            <a:ext cx="1905000" cy="461665"/>
          </a:xfrm>
          <a:prstGeom prst="rect">
            <a:avLst/>
          </a:prstGeom>
          <a:noFill/>
          <a:ln w="9525">
            <a:noFill/>
            <a:miter lim="800000"/>
            <a:headEnd/>
            <a:tailEnd/>
          </a:ln>
          <a:effectLst/>
        </p:spPr>
        <p:txBody>
          <a:bodyPr wrap="square">
            <a:spAutoFit/>
          </a:bodyPr>
          <a:lstStyle/>
          <a:p>
            <a:pPr>
              <a:spcBef>
                <a:spcPct val="50000"/>
              </a:spcBef>
            </a:pPr>
            <a:r>
              <a:rPr lang="en-US" dirty="0"/>
              <a:t>Paper Towels</a:t>
            </a:r>
          </a:p>
        </p:txBody>
      </p:sp>
      <p:sp>
        <p:nvSpPr>
          <p:cNvPr id="12295" name="Text Box 7"/>
          <p:cNvSpPr txBox="1">
            <a:spLocks noChangeArrowheads="1"/>
          </p:cNvSpPr>
          <p:nvPr/>
        </p:nvSpPr>
        <p:spPr bwMode="auto">
          <a:xfrm>
            <a:off x="6477000" y="5715000"/>
            <a:ext cx="2286000" cy="461665"/>
          </a:xfrm>
          <a:prstGeom prst="rect">
            <a:avLst/>
          </a:prstGeom>
          <a:noFill/>
          <a:ln w="9525">
            <a:noFill/>
            <a:miter lim="800000"/>
            <a:headEnd/>
            <a:tailEnd/>
          </a:ln>
          <a:effectLst/>
        </p:spPr>
        <p:txBody>
          <a:bodyPr wrap="square">
            <a:spAutoFit/>
          </a:bodyPr>
          <a:lstStyle/>
          <a:p>
            <a:pPr>
              <a:spcBef>
                <a:spcPct val="50000"/>
              </a:spcBef>
            </a:pPr>
            <a:r>
              <a:rPr lang="en-US" dirty="0"/>
              <a:t>Waste Container</a:t>
            </a:r>
          </a:p>
        </p:txBody>
      </p:sp>
      <p:sp>
        <p:nvSpPr>
          <p:cNvPr id="12296" name="Text Box 8"/>
          <p:cNvSpPr txBox="1">
            <a:spLocks noChangeArrowheads="1"/>
          </p:cNvSpPr>
          <p:nvPr/>
        </p:nvSpPr>
        <p:spPr bwMode="auto">
          <a:xfrm>
            <a:off x="0" y="0"/>
            <a:ext cx="4572000" cy="6801862"/>
          </a:xfrm>
          <a:prstGeom prst="rect">
            <a:avLst/>
          </a:prstGeom>
          <a:noFill/>
          <a:ln w="9525">
            <a:noFill/>
            <a:miter lim="800000"/>
            <a:headEnd/>
            <a:tailEnd/>
          </a:ln>
          <a:effectLst/>
        </p:spPr>
        <p:txBody>
          <a:bodyPr wrap="square">
            <a:spAutoFit/>
          </a:bodyPr>
          <a:lstStyle/>
          <a:p>
            <a:pPr algn="ctr">
              <a:spcBef>
                <a:spcPct val="50000"/>
              </a:spcBef>
            </a:pPr>
            <a:endParaRPr lang="en-US" sz="2800" dirty="0" smtClean="0"/>
          </a:p>
          <a:p>
            <a:pPr algn="ctr">
              <a:spcBef>
                <a:spcPct val="50000"/>
              </a:spcBef>
            </a:pPr>
            <a:r>
              <a:rPr lang="en-US" sz="2800" dirty="0" smtClean="0">
                <a:solidFill>
                  <a:srgbClr val="FF0000"/>
                </a:solidFill>
              </a:rPr>
              <a:t>Convenient</a:t>
            </a:r>
          </a:p>
          <a:p>
            <a:pPr algn="ctr">
              <a:spcBef>
                <a:spcPct val="50000"/>
              </a:spcBef>
            </a:pPr>
            <a:r>
              <a:rPr lang="en-US" sz="2800" dirty="0" smtClean="0">
                <a:solidFill>
                  <a:srgbClr val="FF0000"/>
                </a:solidFill>
              </a:rPr>
              <a:t>Accessible</a:t>
            </a:r>
          </a:p>
          <a:p>
            <a:pPr algn="ctr">
              <a:spcBef>
                <a:spcPct val="50000"/>
              </a:spcBef>
            </a:pPr>
            <a:r>
              <a:rPr lang="en-US" sz="2800" dirty="0" smtClean="0">
                <a:solidFill>
                  <a:srgbClr val="FF0000"/>
                </a:solidFill>
              </a:rPr>
              <a:t>Properly equipped </a:t>
            </a:r>
          </a:p>
          <a:p>
            <a:pPr algn="ctr">
              <a:spcBef>
                <a:spcPct val="50000"/>
              </a:spcBef>
            </a:pPr>
            <a:r>
              <a:rPr lang="en-US" sz="3600" b="1" dirty="0" smtClean="0">
                <a:solidFill>
                  <a:srgbClr val="FF0000"/>
                </a:solidFill>
                <a:effectLst>
                  <a:outerShdw blurRad="38100" dist="38100" dir="2700000" algn="tl">
                    <a:srgbClr val="000000">
                      <a:alpha val="43137"/>
                    </a:srgbClr>
                  </a:outerShdw>
                </a:effectLst>
              </a:rPr>
              <a:t>Hand Sinks</a:t>
            </a:r>
            <a:endParaRPr lang="en-US" sz="3200" dirty="0" smtClean="0">
              <a:solidFill>
                <a:srgbClr val="FF0000"/>
              </a:solidFill>
              <a:effectLst>
                <a:outerShdw blurRad="38100" dist="38100" dir="2700000" algn="tl">
                  <a:srgbClr val="000000">
                    <a:alpha val="43137"/>
                  </a:srgbClr>
                </a:outerShdw>
              </a:effectLst>
            </a:endParaRPr>
          </a:p>
          <a:p>
            <a:pPr algn="ctr">
              <a:spcBef>
                <a:spcPct val="50000"/>
              </a:spcBef>
            </a:pPr>
            <a:r>
              <a:rPr lang="en-US" sz="3200" u="sng" dirty="0" smtClean="0">
                <a:solidFill>
                  <a:srgbClr val="FF0000"/>
                </a:solidFill>
              </a:rPr>
              <a:t>Are Required</a:t>
            </a:r>
          </a:p>
          <a:p>
            <a:pPr algn="ctr">
              <a:spcBef>
                <a:spcPct val="50000"/>
              </a:spcBef>
              <a:buFont typeface="Arial" pitchFamily="34" charset="0"/>
              <a:buChar char="•"/>
            </a:pPr>
            <a:r>
              <a:rPr lang="en-US" dirty="0" smtClean="0">
                <a:solidFill>
                  <a:srgbClr val="FF0000"/>
                </a:solidFill>
              </a:rPr>
              <a:t>In food prep/</a:t>
            </a:r>
            <a:r>
              <a:rPr lang="en-US" dirty="0" err="1" smtClean="0">
                <a:solidFill>
                  <a:srgbClr val="FF0000"/>
                </a:solidFill>
              </a:rPr>
              <a:t>dishwash</a:t>
            </a:r>
            <a:r>
              <a:rPr lang="en-US" dirty="0" smtClean="0">
                <a:solidFill>
                  <a:srgbClr val="FF0000"/>
                </a:solidFill>
              </a:rPr>
              <a:t> areas</a:t>
            </a:r>
          </a:p>
          <a:p>
            <a:pPr algn="ctr">
              <a:spcBef>
                <a:spcPct val="50000"/>
              </a:spcBef>
              <a:buFont typeface="Arial" pitchFamily="34" charset="0"/>
              <a:buChar char="•"/>
            </a:pPr>
            <a:r>
              <a:rPr lang="en-US" dirty="0" smtClean="0">
                <a:solidFill>
                  <a:srgbClr val="FF0000"/>
                </a:solidFill>
              </a:rPr>
              <a:t>Adjacent to diapering tables</a:t>
            </a:r>
          </a:p>
          <a:p>
            <a:pPr algn="ctr">
              <a:spcBef>
                <a:spcPct val="50000"/>
              </a:spcBef>
              <a:buFont typeface="Arial" pitchFamily="34" charset="0"/>
              <a:buChar char="•"/>
            </a:pPr>
            <a:r>
              <a:rPr lang="en-US" dirty="0" smtClean="0">
                <a:solidFill>
                  <a:srgbClr val="FF0000"/>
                </a:solidFill>
              </a:rPr>
              <a:t>In or adjacent to bathrooms</a:t>
            </a:r>
          </a:p>
          <a:p>
            <a:pPr algn="ctr">
              <a:spcBef>
                <a:spcPct val="50000"/>
              </a:spcBef>
            </a:pPr>
            <a:endParaRPr lang="en-US" dirty="0" smtClean="0">
              <a:solidFill>
                <a:srgbClr val="FF0000"/>
              </a:solidFill>
            </a:endParaRPr>
          </a:p>
          <a:p>
            <a:pPr algn="ctr">
              <a:spcBef>
                <a:spcPct val="50000"/>
              </a:spcBef>
            </a:pPr>
            <a:endParaRPr lang="en-US" dirty="0">
              <a:solidFill>
                <a:srgbClr val="FF0000"/>
              </a:solidFill>
            </a:endParaRPr>
          </a:p>
        </p:txBody>
      </p:sp>
      <p:sp>
        <p:nvSpPr>
          <p:cNvPr id="9" name="Rectangle 8"/>
          <p:cNvSpPr/>
          <p:nvPr/>
        </p:nvSpPr>
        <p:spPr>
          <a:xfrm>
            <a:off x="4572001" y="2895600"/>
            <a:ext cx="1752599" cy="1569660"/>
          </a:xfrm>
          <a:prstGeom prst="rect">
            <a:avLst/>
          </a:prstGeom>
        </p:spPr>
        <p:txBody>
          <a:bodyPr wrap="square">
            <a:spAutoFit/>
          </a:bodyPr>
          <a:lstStyle/>
          <a:p>
            <a:pPr lvl="1">
              <a:spcBef>
                <a:spcPct val="50000"/>
              </a:spcBef>
            </a:pPr>
            <a:r>
              <a:rPr lang="en-US" dirty="0" smtClean="0">
                <a:solidFill>
                  <a:schemeClr val="accent2"/>
                </a:solidFill>
              </a:rPr>
              <a:t>Hot</a:t>
            </a:r>
            <a:r>
              <a:rPr lang="en-US" dirty="0" smtClean="0"/>
              <a:t> and </a:t>
            </a:r>
            <a:r>
              <a:rPr lang="en-US" dirty="0" smtClean="0">
                <a:solidFill>
                  <a:schemeClr val="accent4"/>
                </a:solidFill>
              </a:rPr>
              <a:t>Cold</a:t>
            </a:r>
            <a:r>
              <a:rPr lang="en-US" dirty="0" smtClean="0"/>
              <a:t> Running Water</a:t>
            </a:r>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762000"/>
          </a:xfrm>
        </p:spPr>
        <p:txBody>
          <a:bodyPr/>
          <a:lstStyle/>
          <a:p>
            <a:r>
              <a:rPr lang="en-US" dirty="0"/>
              <a:t>HANDWASHING</a:t>
            </a:r>
          </a:p>
        </p:txBody>
      </p:sp>
      <p:sp>
        <p:nvSpPr>
          <p:cNvPr id="7172" name="Rectangle 4"/>
          <p:cNvSpPr>
            <a:spLocks noGrp="1" noChangeArrowheads="1"/>
          </p:cNvSpPr>
          <p:nvPr>
            <p:ph type="body" sz="half" idx="2"/>
          </p:nvPr>
        </p:nvSpPr>
        <p:spPr>
          <a:xfrm>
            <a:off x="2971800" y="762000"/>
            <a:ext cx="6019800" cy="5943600"/>
          </a:xfrm>
        </p:spPr>
        <p:txBody>
          <a:bodyPr>
            <a:normAutofit/>
          </a:bodyPr>
          <a:lstStyle/>
          <a:p>
            <a:pPr>
              <a:buNone/>
            </a:pPr>
            <a:r>
              <a:rPr lang="en-US" sz="2400" b="1" dirty="0" smtClean="0"/>
              <a:t>  WHEN </a:t>
            </a:r>
            <a:r>
              <a:rPr lang="en-US" sz="2400" b="1" dirty="0"/>
              <a:t>TO WASH HANDS  -  </a:t>
            </a:r>
            <a:r>
              <a:rPr lang="en-US" sz="2400" b="1" dirty="0" smtClean="0"/>
              <a:t>STAFF</a:t>
            </a:r>
            <a:endParaRPr lang="en-US" sz="2000" dirty="0"/>
          </a:p>
          <a:p>
            <a:r>
              <a:rPr lang="en-US" sz="1750" dirty="0"/>
              <a:t>Upon arrival at child care </a:t>
            </a:r>
            <a:r>
              <a:rPr lang="en-US" sz="1750" dirty="0" smtClean="0"/>
              <a:t>setting.</a:t>
            </a:r>
            <a:endParaRPr lang="en-US" sz="1750" dirty="0"/>
          </a:p>
          <a:p>
            <a:r>
              <a:rPr lang="en-US" sz="1750" dirty="0"/>
              <a:t>Immediately before handling food, preparing bottles, or feeding children.</a:t>
            </a:r>
          </a:p>
          <a:p>
            <a:r>
              <a:rPr lang="en-US" sz="1750" dirty="0"/>
              <a:t>After using the toilet, assisting a child in using the toilet, or changing </a:t>
            </a:r>
            <a:r>
              <a:rPr lang="en-US" sz="1750" dirty="0" smtClean="0"/>
              <a:t>diapers.</a:t>
            </a:r>
            <a:endParaRPr lang="en-US" sz="1750" dirty="0"/>
          </a:p>
          <a:p>
            <a:r>
              <a:rPr lang="en-US" sz="1750" dirty="0"/>
              <a:t>After contacting a child’s body fluids, including wet or soiled diapers, runny noses, saliva, vomit, etc.</a:t>
            </a:r>
          </a:p>
          <a:p>
            <a:r>
              <a:rPr lang="en-US" sz="1750" dirty="0"/>
              <a:t>After handling pets, pet cages, or pet items.</a:t>
            </a:r>
          </a:p>
          <a:p>
            <a:r>
              <a:rPr lang="en-US" sz="1750" dirty="0" smtClean="0"/>
              <a:t>When changing gloves.</a:t>
            </a:r>
            <a:endParaRPr lang="en-US" sz="1750" dirty="0"/>
          </a:p>
          <a:p>
            <a:r>
              <a:rPr lang="en-US" sz="1750" dirty="0"/>
              <a:t>Before giving or applying medication or </a:t>
            </a:r>
            <a:r>
              <a:rPr lang="en-US" sz="1750" dirty="0" smtClean="0"/>
              <a:t>ointments.</a:t>
            </a:r>
          </a:p>
          <a:p>
            <a:r>
              <a:rPr lang="en-US" sz="1750" dirty="0" smtClean="0"/>
              <a:t>Before handling sensory or water tables.</a:t>
            </a:r>
          </a:p>
          <a:p>
            <a:r>
              <a:rPr lang="en-US" sz="1750" dirty="0" smtClean="0"/>
              <a:t>After cleaning activities.</a:t>
            </a:r>
            <a:endParaRPr lang="en-US" sz="1750" dirty="0"/>
          </a:p>
          <a:p>
            <a:pPr>
              <a:buFontTx/>
              <a:buNone/>
            </a:pPr>
            <a:r>
              <a:rPr lang="en-US" sz="2000" dirty="0"/>
              <a:t> </a:t>
            </a:r>
            <a:r>
              <a:rPr lang="en-US" sz="2000" dirty="0" smtClean="0"/>
              <a:t>  </a:t>
            </a:r>
            <a:r>
              <a:rPr lang="en-US" sz="1600" dirty="0" smtClean="0">
                <a:solidFill>
                  <a:srgbClr val="FF0000"/>
                </a:solidFill>
              </a:rPr>
              <a:t>*</a:t>
            </a:r>
            <a:r>
              <a:rPr lang="en-US" sz="1600" u="sng" dirty="0" smtClean="0">
                <a:solidFill>
                  <a:srgbClr val="FF0000"/>
                </a:solidFill>
              </a:rPr>
              <a:t>Gloves</a:t>
            </a:r>
            <a:r>
              <a:rPr lang="en-US" sz="1600" u="sng" dirty="0">
                <a:solidFill>
                  <a:srgbClr val="FF0000"/>
                </a:solidFill>
              </a:rPr>
              <a:t>, hand sanitizers and wipes are not a </a:t>
            </a:r>
            <a:r>
              <a:rPr lang="en-US" sz="1600" u="sng" dirty="0" smtClean="0">
                <a:solidFill>
                  <a:srgbClr val="FF0000"/>
                </a:solidFill>
              </a:rPr>
              <a:t>                   substitute </a:t>
            </a:r>
            <a:r>
              <a:rPr lang="en-US" sz="1600" u="sng" dirty="0">
                <a:solidFill>
                  <a:srgbClr val="FF0000"/>
                </a:solidFill>
              </a:rPr>
              <a:t>for proper hand washing</a:t>
            </a:r>
            <a:r>
              <a:rPr lang="en-US" sz="1800" dirty="0">
                <a:solidFill>
                  <a:srgbClr val="FF0000"/>
                </a:solidFill>
              </a:rPr>
              <a:t>!</a:t>
            </a:r>
            <a:endParaRPr lang="en-US" sz="2000" dirty="0">
              <a:solidFill>
                <a:srgbClr val="FF0000"/>
              </a:solidFill>
            </a:endParaRPr>
          </a:p>
        </p:txBody>
      </p:sp>
      <p:pic>
        <p:nvPicPr>
          <p:cNvPr id="27652" name="Picture 4" descr="C:\Documents and Settings\RCarns\Local Settings\Temporary Internet Files\Content.IE5\P3MKWRSE\MP900427641[1].jpg"/>
          <p:cNvPicPr>
            <a:picLocks noChangeAspect="1" noChangeArrowheads="1"/>
          </p:cNvPicPr>
          <p:nvPr/>
        </p:nvPicPr>
        <p:blipFill>
          <a:blip r:embed="rId2" cstate="print"/>
          <a:srcRect/>
          <a:stretch>
            <a:fillRect/>
          </a:stretch>
        </p:blipFill>
        <p:spPr bwMode="auto">
          <a:xfrm>
            <a:off x="381000" y="1600200"/>
            <a:ext cx="2286000" cy="2743200"/>
          </a:xfrm>
          <a:prstGeom prst="rect">
            <a:avLst/>
          </a:prstGeom>
          <a:noFill/>
        </p:spPr>
      </p:pic>
      <p:pic>
        <p:nvPicPr>
          <p:cNvPr id="27653" name="Picture 5" descr="C:\Documents and Settings\RCarns\Local Settings\Temporary Internet Files\Content.IE5\KH23KH27\MC900320162[1].wmf"/>
          <p:cNvPicPr>
            <a:picLocks noChangeAspect="1" noChangeArrowheads="1"/>
          </p:cNvPicPr>
          <p:nvPr/>
        </p:nvPicPr>
        <p:blipFill>
          <a:blip r:embed="rId3" cstate="print"/>
          <a:srcRect/>
          <a:stretch>
            <a:fillRect/>
          </a:stretch>
        </p:blipFill>
        <p:spPr bwMode="auto">
          <a:xfrm>
            <a:off x="733425" y="4675188"/>
            <a:ext cx="1204913" cy="1825625"/>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box(in)">
                                      <p:cBhvr>
                                        <p:cTn id="7" dur="500"/>
                                        <p:tgtEl>
                                          <p:spTgt spid="717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172">
                                            <p:txEl>
                                              <p:pRg st="2" end="2"/>
                                            </p:txEl>
                                          </p:spTgt>
                                        </p:tgtEl>
                                        <p:attrNameLst>
                                          <p:attrName>style.visibility</p:attrName>
                                        </p:attrNameLst>
                                      </p:cBhvr>
                                      <p:to>
                                        <p:strVal val="visible"/>
                                      </p:to>
                                    </p:set>
                                    <p:animEffect transition="in" filter="box(in)">
                                      <p:cBhvr>
                                        <p:cTn id="10" dur="500"/>
                                        <p:tgtEl>
                                          <p:spTgt spid="7172">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172">
                                            <p:txEl>
                                              <p:pRg st="3" end="3"/>
                                            </p:txEl>
                                          </p:spTgt>
                                        </p:tgtEl>
                                        <p:attrNameLst>
                                          <p:attrName>style.visibility</p:attrName>
                                        </p:attrNameLst>
                                      </p:cBhvr>
                                      <p:to>
                                        <p:strVal val="visible"/>
                                      </p:to>
                                    </p:set>
                                    <p:animEffect transition="in" filter="box(in)">
                                      <p:cBhvr>
                                        <p:cTn id="13" dur="500"/>
                                        <p:tgtEl>
                                          <p:spTgt spid="7172">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7172">
                                            <p:txEl>
                                              <p:pRg st="4" end="4"/>
                                            </p:txEl>
                                          </p:spTgt>
                                        </p:tgtEl>
                                        <p:attrNameLst>
                                          <p:attrName>style.visibility</p:attrName>
                                        </p:attrNameLst>
                                      </p:cBhvr>
                                      <p:to>
                                        <p:strVal val="visible"/>
                                      </p:to>
                                    </p:set>
                                    <p:animEffect transition="in" filter="box(in)">
                                      <p:cBhvr>
                                        <p:cTn id="16" dur="500"/>
                                        <p:tgtEl>
                                          <p:spTgt spid="7172">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7172">
                                            <p:txEl>
                                              <p:pRg st="5" end="5"/>
                                            </p:txEl>
                                          </p:spTgt>
                                        </p:tgtEl>
                                        <p:attrNameLst>
                                          <p:attrName>style.visibility</p:attrName>
                                        </p:attrNameLst>
                                      </p:cBhvr>
                                      <p:to>
                                        <p:strVal val="visible"/>
                                      </p:to>
                                    </p:set>
                                    <p:animEffect transition="in" filter="box(in)">
                                      <p:cBhvr>
                                        <p:cTn id="19" dur="500"/>
                                        <p:tgtEl>
                                          <p:spTgt spid="7172">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7172">
                                            <p:txEl>
                                              <p:pRg st="6" end="6"/>
                                            </p:txEl>
                                          </p:spTgt>
                                        </p:tgtEl>
                                        <p:attrNameLst>
                                          <p:attrName>style.visibility</p:attrName>
                                        </p:attrNameLst>
                                      </p:cBhvr>
                                      <p:to>
                                        <p:strVal val="visible"/>
                                      </p:to>
                                    </p:set>
                                    <p:animEffect transition="in" filter="box(in)">
                                      <p:cBhvr>
                                        <p:cTn id="22" dur="500"/>
                                        <p:tgtEl>
                                          <p:spTgt spid="7172">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7172">
                                            <p:txEl>
                                              <p:pRg st="7" end="7"/>
                                            </p:txEl>
                                          </p:spTgt>
                                        </p:tgtEl>
                                        <p:attrNameLst>
                                          <p:attrName>style.visibility</p:attrName>
                                        </p:attrNameLst>
                                      </p:cBhvr>
                                      <p:to>
                                        <p:strVal val="visible"/>
                                      </p:to>
                                    </p:set>
                                    <p:animEffect transition="in" filter="box(in)">
                                      <p:cBhvr>
                                        <p:cTn id="25" dur="500"/>
                                        <p:tgtEl>
                                          <p:spTgt spid="7172">
                                            <p:txEl>
                                              <p:pRg st="7" end="7"/>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7172">
                                            <p:txEl>
                                              <p:pRg st="8" end="8"/>
                                            </p:txEl>
                                          </p:spTgt>
                                        </p:tgtEl>
                                        <p:attrNameLst>
                                          <p:attrName>style.visibility</p:attrName>
                                        </p:attrNameLst>
                                      </p:cBhvr>
                                      <p:to>
                                        <p:strVal val="visible"/>
                                      </p:to>
                                    </p:set>
                                    <p:animEffect transition="in" filter="box(in)">
                                      <p:cBhvr>
                                        <p:cTn id="28" dur="500"/>
                                        <p:tgtEl>
                                          <p:spTgt spid="7172">
                                            <p:txEl>
                                              <p:pRg st="8" end="8"/>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7172">
                                            <p:txEl>
                                              <p:pRg st="9" end="9"/>
                                            </p:txEl>
                                          </p:spTgt>
                                        </p:tgtEl>
                                        <p:attrNameLst>
                                          <p:attrName>style.visibility</p:attrName>
                                        </p:attrNameLst>
                                      </p:cBhvr>
                                      <p:to>
                                        <p:strVal val="visible"/>
                                      </p:to>
                                    </p:set>
                                    <p:animEffect transition="in" filter="box(in)">
                                      <p:cBhvr>
                                        <p:cTn id="31" dur="500"/>
                                        <p:tgtEl>
                                          <p:spTgt spid="717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7172">
                                            <p:txEl>
                                              <p:pRg st="1" end="1"/>
                                            </p:txEl>
                                          </p:spTgt>
                                        </p:tgtEl>
                                        <p:attrNameLst>
                                          <p:attrName>style.visibility</p:attrName>
                                        </p:attrNameLst>
                                      </p:cBhvr>
                                      <p:to>
                                        <p:strVal val="visible"/>
                                      </p:to>
                                    </p:set>
                                    <p:animEffect transition="in" filter="box(in)">
                                      <p:cBhvr>
                                        <p:cTn id="36" dur="500"/>
                                        <p:tgtEl>
                                          <p:spTgt spid="7172">
                                            <p:txEl>
                                              <p:pRg st="1" end="1"/>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7172">
                                            <p:txEl>
                                              <p:pRg st="2" end="2"/>
                                            </p:txEl>
                                          </p:spTgt>
                                        </p:tgtEl>
                                        <p:attrNameLst>
                                          <p:attrName>style.visibility</p:attrName>
                                        </p:attrNameLst>
                                      </p:cBhvr>
                                      <p:to>
                                        <p:strVal val="visible"/>
                                      </p:to>
                                    </p:set>
                                    <p:animEffect transition="in" filter="box(in)">
                                      <p:cBhvr>
                                        <p:cTn id="39" dur="500"/>
                                        <p:tgtEl>
                                          <p:spTgt spid="7172">
                                            <p:txEl>
                                              <p:pRg st="2" end="2"/>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7172">
                                            <p:txEl>
                                              <p:pRg st="3" end="3"/>
                                            </p:txEl>
                                          </p:spTgt>
                                        </p:tgtEl>
                                        <p:attrNameLst>
                                          <p:attrName>style.visibility</p:attrName>
                                        </p:attrNameLst>
                                      </p:cBhvr>
                                      <p:to>
                                        <p:strVal val="visible"/>
                                      </p:to>
                                    </p:set>
                                    <p:animEffect transition="in" filter="box(in)">
                                      <p:cBhvr>
                                        <p:cTn id="42" dur="500"/>
                                        <p:tgtEl>
                                          <p:spTgt spid="7172">
                                            <p:txEl>
                                              <p:pRg st="3" end="3"/>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7172">
                                            <p:txEl>
                                              <p:pRg st="4" end="4"/>
                                            </p:txEl>
                                          </p:spTgt>
                                        </p:tgtEl>
                                        <p:attrNameLst>
                                          <p:attrName>style.visibility</p:attrName>
                                        </p:attrNameLst>
                                      </p:cBhvr>
                                      <p:to>
                                        <p:strVal val="visible"/>
                                      </p:to>
                                    </p:set>
                                    <p:animEffect transition="in" filter="box(in)">
                                      <p:cBhvr>
                                        <p:cTn id="45" dur="500"/>
                                        <p:tgtEl>
                                          <p:spTgt spid="7172">
                                            <p:txEl>
                                              <p:pRg st="4" end="4"/>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7172">
                                            <p:txEl>
                                              <p:pRg st="5" end="5"/>
                                            </p:txEl>
                                          </p:spTgt>
                                        </p:tgtEl>
                                        <p:attrNameLst>
                                          <p:attrName>style.visibility</p:attrName>
                                        </p:attrNameLst>
                                      </p:cBhvr>
                                      <p:to>
                                        <p:strVal val="visible"/>
                                      </p:to>
                                    </p:set>
                                    <p:animEffect transition="in" filter="box(in)">
                                      <p:cBhvr>
                                        <p:cTn id="48" dur="500"/>
                                        <p:tgtEl>
                                          <p:spTgt spid="7172">
                                            <p:txEl>
                                              <p:pRg st="5" end="5"/>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7172">
                                            <p:txEl>
                                              <p:pRg st="6" end="6"/>
                                            </p:txEl>
                                          </p:spTgt>
                                        </p:tgtEl>
                                        <p:attrNameLst>
                                          <p:attrName>style.visibility</p:attrName>
                                        </p:attrNameLst>
                                      </p:cBhvr>
                                      <p:to>
                                        <p:strVal val="visible"/>
                                      </p:to>
                                    </p:set>
                                    <p:animEffect transition="in" filter="box(in)">
                                      <p:cBhvr>
                                        <p:cTn id="51" dur="500"/>
                                        <p:tgtEl>
                                          <p:spTgt spid="7172">
                                            <p:txEl>
                                              <p:pRg st="6" end="6"/>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7172">
                                            <p:txEl>
                                              <p:pRg st="7" end="7"/>
                                            </p:txEl>
                                          </p:spTgt>
                                        </p:tgtEl>
                                        <p:attrNameLst>
                                          <p:attrName>style.visibility</p:attrName>
                                        </p:attrNameLst>
                                      </p:cBhvr>
                                      <p:to>
                                        <p:strVal val="visible"/>
                                      </p:to>
                                    </p:set>
                                    <p:animEffect transition="in" filter="box(in)">
                                      <p:cBhvr>
                                        <p:cTn id="54" dur="500"/>
                                        <p:tgtEl>
                                          <p:spTgt spid="7172">
                                            <p:txEl>
                                              <p:pRg st="7" end="7"/>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7172">
                                            <p:txEl>
                                              <p:pRg st="8" end="8"/>
                                            </p:txEl>
                                          </p:spTgt>
                                        </p:tgtEl>
                                        <p:attrNameLst>
                                          <p:attrName>style.visibility</p:attrName>
                                        </p:attrNameLst>
                                      </p:cBhvr>
                                      <p:to>
                                        <p:strVal val="visible"/>
                                      </p:to>
                                    </p:set>
                                    <p:animEffect transition="in" filter="box(in)">
                                      <p:cBhvr>
                                        <p:cTn id="57" dur="500"/>
                                        <p:tgtEl>
                                          <p:spTgt spid="7172">
                                            <p:txEl>
                                              <p:pRg st="8" end="8"/>
                                            </p:txEl>
                                          </p:spTgt>
                                        </p:tgtEl>
                                      </p:cBhvr>
                                    </p:animEffect>
                                  </p:childTnLst>
                                </p:cTn>
                              </p:par>
                              <p:par>
                                <p:cTn id="58" presetID="4" presetClass="entr" presetSubtype="16" fill="hold" nodeType="withEffect">
                                  <p:stCondLst>
                                    <p:cond delay="0"/>
                                  </p:stCondLst>
                                  <p:childTnLst>
                                    <p:set>
                                      <p:cBhvr>
                                        <p:cTn id="59" dur="1" fill="hold">
                                          <p:stCondLst>
                                            <p:cond delay="0"/>
                                          </p:stCondLst>
                                        </p:cTn>
                                        <p:tgtEl>
                                          <p:spTgt spid="7172">
                                            <p:txEl>
                                              <p:pRg st="9" end="9"/>
                                            </p:txEl>
                                          </p:spTgt>
                                        </p:tgtEl>
                                        <p:attrNameLst>
                                          <p:attrName>style.visibility</p:attrName>
                                        </p:attrNameLst>
                                      </p:cBhvr>
                                      <p:to>
                                        <p:strVal val="visible"/>
                                      </p:to>
                                    </p:set>
                                    <p:animEffect transition="in" filter="box(in)">
                                      <p:cBhvr>
                                        <p:cTn id="60" dur="500"/>
                                        <p:tgtEl>
                                          <p:spTgt spid="717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4343400" cy="914400"/>
          </a:xfrm>
        </p:spPr>
        <p:txBody>
          <a:bodyPr>
            <a:normAutofit/>
          </a:bodyPr>
          <a:lstStyle/>
          <a:p>
            <a:r>
              <a:rPr lang="en-US" sz="3800" dirty="0" smtClean="0"/>
              <a:t>HANDWASHING</a:t>
            </a:r>
            <a:endParaRPr lang="en-US" sz="3800" dirty="0"/>
          </a:p>
        </p:txBody>
      </p:sp>
      <p:sp>
        <p:nvSpPr>
          <p:cNvPr id="8195" name="Rectangle 3"/>
          <p:cNvSpPr>
            <a:spLocks noGrp="1" noChangeArrowheads="1"/>
          </p:cNvSpPr>
          <p:nvPr>
            <p:ph type="body" sz="half" idx="1"/>
          </p:nvPr>
        </p:nvSpPr>
        <p:spPr>
          <a:xfrm>
            <a:off x="3581400" y="1295400"/>
            <a:ext cx="5334000" cy="4419600"/>
          </a:xfrm>
        </p:spPr>
        <p:txBody>
          <a:bodyPr>
            <a:normAutofit/>
          </a:bodyPr>
          <a:lstStyle/>
          <a:p>
            <a:pPr algn="ctr">
              <a:buNone/>
            </a:pPr>
            <a:r>
              <a:rPr lang="en-US" sz="2000" b="1" dirty="0"/>
              <a:t>WHEN TO WASH HANDS  -  CHILDREN</a:t>
            </a:r>
          </a:p>
          <a:p>
            <a:endParaRPr lang="en-US" sz="2000" dirty="0" smtClean="0"/>
          </a:p>
          <a:p>
            <a:r>
              <a:rPr lang="en-US" sz="2000" dirty="0" smtClean="0"/>
              <a:t>Before </a:t>
            </a:r>
            <a:r>
              <a:rPr lang="en-US" sz="2000" dirty="0"/>
              <a:t>and </a:t>
            </a:r>
            <a:r>
              <a:rPr lang="en-US" sz="2000" dirty="0" smtClean="0"/>
              <a:t>after preparing or eating food.</a:t>
            </a:r>
            <a:endParaRPr lang="en-US" sz="2000" dirty="0"/>
          </a:p>
          <a:p>
            <a:r>
              <a:rPr lang="en-US" sz="2000" dirty="0"/>
              <a:t>After using the </a:t>
            </a:r>
            <a:r>
              <a:rPr lang="en-US" sz="2000" dirty="0" smtClean="0"/>
              <a:t>toilet or diapering.</a:t>
            </a:r>
            <a:endParaRPr lang="en-US" sz="2000" dirty="0"/>
          </a:p>
          <a:p>
            <a:r>
              <a:rPr lang="en-US" sz="2000" dirty="0" smtClean="0"/>
              <a:t>When hands become contaminated with body fluids.</a:t>
            </a:r>
            <a:endParaRPr lang="en-US" sz="2000" dirty="0"/>
          </a:p>
          <a:p>
            <a:r>
              <a:rPr lang="en-US" sz="2000" dirty="0"/>
              <a:t>Before </a:t>
            </a:r>
            <a:r>
              <a:rPr lang="en-US" sz="2000" dirty="0" smtClean="0"/>
              <a:t>and after using sensory tables.</a:t>
            </a:r>
          </a:p>
          <a:p>
            <a:r>
              <a:rPr lang="en-US" sz="2000" dirty="0" smtClean="0"/>
              <a:t>After coming in from outdoors.</a:t>
            </a:r>
            <a:endParaRPr lang="en-US" sz="2000" dirty="0"/>
          </a:p>
          <a:p>
            <a:r>
              <a:rPr lang="en-US" sz="2000" dirty="0"/>
              <a:t>After handling pets, pet cages, or pet </a:t>
            </a:r>
            <a:r>
              <a:rPr lang="en-US" sz="2000" dirty="0" smtClean="0"/>
              <a:t>objects.</a:t>
            </a:r>
            <a:endParaRPr lang="en-US" sz="2000" dirty="0"/>
          </a:p>
          <a:p>
            <a:r>
              <a:rPr lang="en-US" sz="2000" dirty="0"/>
              <a:t>Whenever hands are visibly </a:t>
            </a:r>
            <a:r>
              <a:rPr lang="en-US" sz="2000" dirty="0" smtClean="0"/>
              <a:t>dirty.</a:t>
            </a:r>
          </a:p>
          <a:p>
            <a:endParaRPr lang="en-US" sz="2400" dirty="0"/>
          </a:p>
        </p:txBody>
      </p:sp>
      <p:pic>
        <p:nvPicPr>
          <p:cNvPr id="2" name="Picture 9" descr="C:\Documents and Settings\RCarns\Local Settings\Temporary Internet Files\Content.IE5\OPMRW1I7\MPj04394690000[1].jpg"/>
          <p:cNvPicPr>
            <a:picLocks noChangeAspect="1" noChangeArrowheads="1"/>
          </p:cNvPicPr>
          <p:nvPr/>
        </p:nvPicPr>
        <p:blipFill>
          <a:blip r:embed="rId3" cstate="print"/>
          <a:srcRect/>
          <a:stretch>
            <a:fillRect/>
          </a:stretch>
        </p:blipFill>
        <p:spPr bwMode="auto">
          <a:xfrm>
            <a:off x="0" y="914400"/>
            <a:ext cx="3276600" cy="3124200"/>
          </a:xfrm>
          <a:prstGeom prst="rect">
            <a:avLst/>
          </a:prstGeom>
          <a:noFill/>
        </p:spPr>
      </p:pic>
      <p:pic>
        <p:nvPicPr>
          <p:cNvPr id="8202" name="Picture 10" descr="C:\Documents and Settings\RCarns\Local Settings\Temporary Internet Files\Content.IE5\3ZQMV5RI\MCj04079400000[1].wmf"/>
          <p:cNvPicPr>
            <a:picLocks noChangeAspect="1" noChangeArrowheads="1"/>
          </p:cNvPicPr>
          <p:nvPr/>
        </p:nvPicPr>
        <p:blipFill>
          <a:blip r:embed="rId4" cstate="print"/>
          <a:srcRect/>
          <a:stretch>
            <a:fillRect/>
          </a:stretch>
        </p:blipFill>
        <p:spPr bwMode="auto">
          <a:xfrm>
            <a:off x="762000" y="4572000"/>
            <a:ext cx="1841500" cy="1228725"/>
          </a:xfrm>
          <a:prstGeom prst="rect">
            <a:avLst/>
          </a:prstGeom>
          <a:noFill/>
        </p:spPr>
      </p:pic>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4800600" cy="1066799"/>
          </a:xfrm>
        </p:spPr>
        <p:txBody>
          <a:bodyPr>
            <a:normAutofit/>
          </a:bodyPr>
          <a:lstStyle/>
          <a:p>
            <a:pPr algn="l"/>
            <a:r>
              <a:rPr lang="en-US" sz="3800" dirty="0" smtClean="0"/>
              <a:t> </a:t>
            </a:r>
            <a:r>
              <a:rPr lang="en-US" sz="4100" dirty="0" smtClean="0"/>
              <a:t>HANDWASHING</a:t>
            </a:r>
            <a:endParaRPr lang="en-US" sz="4100" dirty="0"/>
          </a:p>
        </p:txBody>
      </p:sp>
      <p:pic>
        <p:nvPicPr>
          <p:cNvPr id="44037" name="Picture 5" descr="C:\Documents and Settings\RCarns\Local Settings\Temporary Internet Files\Content.IE5\HF5ER4J1\MPj04230350000[1].jpg"/>
          <p:cNvPicPr>
            <a:picLocks noChangeAspect="1" noChangeArrowheads="1"/>
          </p:cNvPicPr>
          <p:nvPr/>
        </p:nvPicPr>
        <p:blipFill>
          <a:blip r:embed="rId2" cstate="print"/>
          <a:srcRect/>
          <a:stretch>
            <a:fillRect/>
          </a:stretch>
        </p:blipFill>
        <p:spPr bwMode="auto">
          <a:xfrm>
            <a:off x="304800" y="3352800"/>
            <a:ext cx="2362200" cy="2667000"/>
          </a:xfrm>
          <a:prstGeom prst="rect">
            <a:avLst/>
          </a:prstGeom>
          <a:noFill/>
        </p:spPr>
      </p:pic>
      <p:sp>
        <p:nvSpPr>
          <p:cNvPr id="13" name="TextBox 12"/>
          <p:cNvSpPr txBox="1"/>
          <p:nvPr/>
        </p:nvSpPr>
        <p:spPr>
          <a:xfrm>
            <a:off x="762000" y="1600200"/>
            <a:ext cx="8153400" cy="1323439"/>
          </a:xfrm>
          <a:prstGeom prst="rect">
            <a:avLst/>
          </a:prstGeom>
          <a:noFill/>
        </p:spPr>
        <p:txBody>
          <a:bodyPr wrap="square" rtlCol="0">
            <a:spAutoFit/>
          </a:bodyPr>
          <a:lstStyle/>
          <a:p>
            <a:pPr>
              <a:buFont typeface="Wingdings" pitchFamily="2" charset="2"/>
              <a:buChar char="v"/>
            </a:pPr>
            <a:r>
              <a:rPr lang="en-US" sz="2000" dirty="0" smtClean="0"/>
              <a:t>After having their diaper changed.</a:t>
            </a:r>
          </a:p>
          <a:p>
            <a:pPr>
              <a:buFont typeface="Wingdings" pitchFamily="2" charset="2"/>
              <a:buChar char="v"/>
            </a:pPr>
            <a:r>
              <a:rPr lang="en-US" sz="2000" dirty="0" smtClean="0"/>
              <a:t>Before and after meals and snacks.</a:t>
            </a:r>
          </a:p>
          <a:p>
            <a:pPr>
              <a:buFont typeface="Wingdings" pitchFamily="2" charset="2"/>
              <a:buChar char="v"/>
            </a:pPr>
            <a:r>
              <a:rPr lang="en-US" sz="2000" dirty="0" smtClean="0"/>
              <a:t>After coming in from outdoors.</a:t>
            </a:r>
          </a:p>
          <a:p>
            <a:pPr>
              <a:buFont typeface="Wingdings" pitchFamily="2" charset="2"/>
              <a:buChar char="v"/>
            </a:pPr>
            <a:r>
              <a:rPr lang="en-US" sz="2000" dirty="0" smtClean="0"/>
              <a:t>Whenever their hands become soiled through activities.</a:t>
            </a:r>
            <a:endParaRPr lang="en-US" sz="2000" dirty="0"/>
          </a:p>
        </p:txBody>
      </p:sp>
      <p:sp>
        <p:nvSpPr>
          <p:cNvPr id="14" name="TextBox 13"/>
          <p:cNvSpPr txBox="1"/>
          <p:nvPr/>
        </p:nvSpPr>
        <p:spPr>
          <a:xfrm>
            <a:off x="2743200" y="3048000"/>
            <a:ext cx="6248400" cy="1785104"/>
          </a:xfrm>
          <a:prstGeom prst="rect">
            <a:avLst/>
          </a:prstGeom>
          <a:noFill/>
        </p:spPr>
        <p:txBody>
          <a:bodyPr wrap="square" rtlCol="0">
            <a:spAutoFit/>
          </a:bodyPr>
          <a:lstStyle/>
          <a:p>
            <a:r>
              <a:rPr lang="en-US" sz="2000" dirty="0" smtClean="0">
                <a:latin typeface="Arial Rounded MT Bold" pitchFamily="34" charset="0"/>
              </a:rPr>
              <a:t>How  to Wash Hands</a:t>
            </a:r>
          </a:p>
          <a:p>
            <a:pPr>
              <a:lnSpc>
                <a:spcPct val="150000"/>
              </a:lnSpc>
              <a:buFont typeface="Wingdings" pitchFamily="2" charset="2"/>
              <a:buChar char="v"/>
            </a:pPr>
            <a:r>
              <a:rPr lang="en-US" sz="2000" dirty="0" smtClean="0">
                <a:cs typeface="Times New Roman" pitchFamily="18" charset="0"/>
              </a:rPr>
              <a:t>With soap and running water, or</a:t>
            </a:r>
          </a:p>
          <a:p>
            <a:pPr>
              <a:buFont typeface="Wingdings" pitchFamily="2" charset="2"/>
              <a:buChar char="v"/>
            </a:pPr>
            <a:r>
              <a:rPr lang="en-US" sz="2000" dirty="0" smtClean="0">
                <a:cs typeface="Times New Roman" pitchFamily="18" charset="0"/>
              </a:rPr>
              <a:t>Individual clean, disposable cloth containing soap, or</a:t>
            </a:r>
          </a:p>
          <a:p>
            <a:pPr>
              <a:buFont typeface="Wingdings" pitchFamily="2" charset="2"/>
              <a:buChar char="v"/>
            </a:pPr>
            <a:r>
              <a:rPr lang="en-US" sz="2000" dirty="0" smtClean="0">
                <a:cs typeface="Times New Roman" pitchFamily="18" charset="0"/>
              </a:rPr>
              <a:t>Soap &amp; warm water dispensed from spray bottle.</a:t>
            </a:r>
          </a:p>
          <a:p>
            <a:pPr>
              <a:buFont typeface="Wingdings" pitchFamily="2" charset="2"/>
              <a:buChar char="v"/>
            </a:pPr>
            <a:r>
              <a:rPr lang="en-US" sz="2000" dirty="0" smtClean="0">
                <a:cs typeface="Times New Roman" pitchFamily="18" charset="0"/>
              </a:rPr>
              <a:t>Rinse, or with disposable cloth, then dry.</a:t>
            </a:r>
            <a:endParaRPr lang="en-US" sz="2000" dirty="0">
              <a:cs typeface="Times New Roman" pitchFamily="18" charset="0"/>
            </a:endParaRPr>
          </a:p>
        </p:txBody>
      </p:sp>
      <p:sp>
        <p:nvSpPr>
          <p:cNvPr id="9" name="TextBox 8"/>
          <p:cNvSpPr txBox="1"/>
          <p:nvPr/>
        </p:nvSpPr>
        <p:spPr>
          <a:xfrm>
            <a:off x="838200" y="1219200"/>
            <a:ext cx="7848600" cy="400110"/>
          </a:xfrm>
          <a:prstGeom prst="rect">
            <a:avLst/>
          </a:prstGeom>
          <a:noFill/>
        </p:spPr>
        <p:txBody>
          <a:bodyPr wrap="square" rtlCol="0">
            <a:spAutoFit/>
          </a:bodyPr>
          <a:lstStyle/>
          <a:p>
            <a:r>
              <a:rPr lang="en-US" sz="2000" dirty="0" smtClean="0">
                <a:latin typeface="Arial Rounded MT Bold" pitchFamily="34" charset="0"/>
              </a:rPr>
              <a:t>When  to Wash Hands - Infants</a:t>
            </a:r>
            <a:endParaRPr lang="en-US" sz="2000" dirty="0">
              <a:latin typeface="Arial Rounded MT Bold" pitchFamily="34" charset="0"/>
            </a:endParaRP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304800"/>
            <a:ext cx="7315200" cy="563880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p>
            <a:pPr marL="624078" indent="-514350" eaLnBrk="1" fontAlgn="auto" hangingPunct="1">
              <a:spcBef>
                <a:spcPts val="400"/>
              </a:spcBef>
              <a:spcAft>
                <a:spcPts val="0"/>
              </a:spcAft>
              <a:buClr>
                <a:schemeClr val="accent1"/>
              </a:buClr>
              <a:buSzPct val="68000"/>
              <a:buFont typeface="Wingdings" pitchFamily="2" charset="2"/>
              <a:buChar char="v"/>
            </a:pPr>
            <a:r>
              <a:rPr lang="en-US" sz="2700" dirty="0" smtClean="0">
                <a:solidFill>
                  <a:schemeClr val="tx1"/>
                </a:solidFill>
              </a:rPr>
              <a:t>Food Service</a:t>
            </a:r>
          </a:p>
          <a:p>
            <a:pPr marL="624078" marR="0" lvl="0" indent="-514350" defTabSz="914400" rtl="0" eaLnBrk="1" fontAlgn="auto" latinLnBrk="0" hangingPunct="1">
              <a:lnSpc>
                <a:spcPct val="100000"/>
              </a:lnSpc>
              <a:spcBef>
                <a:spcPts val="400"/>
              </a:spcBef>
              <a:spcAft>
                <a:spcPts val="0"/>
              </a:spcAft>
              <a:buClr>
                <a:schemeClr val="accent1"/>
              </a:buClr>
              <a:buSzPct val="68000"/>
              <a:buFont typeface="Wingdings" pitchFamily="2" charset="2"/>
              <a:buChar char="v"/>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Hand Washing</a:t>
            </a:r>
          </a:p>
          <a:p>
            <a:pPr marL="624078" indent="-514350" eaLnBrk="1" fontAlgn="auto" hangingPunct="1">
              <a:spcBef>
                <a:spcPts val="400"/>
              </a:spcBef>
              <a:spcAft>
                <a:spcPts val="0"/>
              </a:spcAft>
              <a:buClr>
                <a:schemeClr val="accent1"/>
              </a:buClr>
              <a:buSzPct val="68000"/>
              <a:buFont typeface="Wingdings" pitchFamily="2" charset="2"/>
              <a:buChar char="v"/>
            </a:pPr>
            <a:r>
              <a:rPr lang="en-US" sz="2700" dirty="0" smtClean="0">
                <a:solidFill>
                  <a:schemeClr val="tx1"/>
                </a:solidFill>
              </a:rPr>
              <a:t>Infant/Toddler Nurseries</a:t>
            </a:r>
          </a:p>
          <a:p>
            <a:pPr marL="624078" indent="-514350" eaLnBrk="1" fontAlgn="auto" hangingPunct="1">
              <a:spcBef>
                <a:spcPts val="400"/>
              </a:spcBef>
              <a:spcAft>
                <a:spcPts val="0"/>
              </a:spcAft>
              <a:buClr>
                <a:schemeClr val="accent1"/>
              </a:buClr>
              <a:buSzPct val="68000"/>
              <a:buFont typeface="Wingdings" pitchFamily="2" charset="2"/>
              <a:buChar char="v"/>
            </a:pPr>
            <a:r>
              <a:rPr lang="en-US" sz="2700" smtClean="0">
                <a:solidFill>
                  <a:schemeClr val="tx1"/>
                </a:solidFill>
              </a:rPr>
              <a:t>Interior Design</a:t>
            </a:r>
            <a:endParaRPr lang="en-US" sz="2700" dirty="0" smtClean="0">
              <a:solidFill>
                <a:schemeClr val="tx1"/>
              </a:solidFill>
            </a:endParaRPr>
          </a:p>
          <a:p>
            <a:pPr marL="624078" marR="0" lvl="0" indent="-514350" defTabSz="914400" rtl="0" eaLnBrk="1" fontAlgn="auto" latinLnBrk="0" hangingPunct="1">
              <a:lnSpc>
                <a:spcPct val="100000"/>
              </a:lnSpc>
              <a:spcBef>
                <a:spcPts val="400"/>
              </a:spcBef>
              <a:spcAft>
                <a:spcPts val="0"/>
              </a:spcAft>
              <a:buClr>
                <a:schemeClr val="accent1"/>
              </a:buClr>
              <a:buSzPct val="68000"/>
              <a:buFont typeface="Wingdings" pitchFamily="2" charset="2"/>
              <a:buChar char="v"/>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Cleaning and Disinfecting</a:t>
            </a:r>
          </a:p>
          <a:p>
            <a:pPr marL="624078" indent="-514350" eaLnBrk="1" fontAlgn="auto" hangingPunct="1">
              <a:spcBef>
                <a:spcPts val="400"/>
              </a:spcBef>
              <a:spcAft>
                <a:spcPts val="0"/>
              </a:spcAft>
              <a:buClr>
                <a:schemeClr val="accent1"/>
              </a:buClr>
              <a:buSzPct val="68000"/>
              <a:buFont typeface="Wingdings" pitchFamily="2" charset="2"/>
              <a:buChar char="v"/>
              <a:defRPr/>
            </a:pPr>
            <a:r>
              <a:rPr lang="en-US" sz="2700" dirty="0" smtClean="0">
                <a:solidFill>
                  <a:schemeClr val="tx1"/>
                </a:solidFill>
              </a:rPr>
              <a:t>Toxic Items</a:t>
            </a:r>
          </a:p>
          <a:p>
            <a:pPr marL="624078" indent="-514350" eaLnBrk="1" fontAlgn="auto" hangingPunct="1">
              <a:spcBef>
                <a:spcPts val="400"/>
              </a:spcBef>
              <a:spcAft>
                <a:spcPts val="0"/>
              </a:spcAft>
              <a:buClr>
                <a:schemeClr val="accent1"/>
              </a:buClr>
              <a:buSzPct val="68000"/>
              <a:buFont typeface="Wingdings" pitchFamily="2" charset="2"/>
              <a:buChar char="v"/>
              <a:defRPr/>
            </a:pPr>
            <a:r>
              <a:rPr lang="en-US" sz="2700" dirty="0" smtClean="0">
                <a:solidFill>
                  <a:schemeClr val="tx1"/>
                </a:solidFill>
              </a:rPr>
              <a:t>General Facility</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624078" indent="-514350" eaLnBrk="1" fontAlgn="auto" hangingPunct="1">
              <a:spcBef>
                <a:spcPts val="400"/>
              </a:spcBef>
              <a:spcAft>
                <a:spcPts val="0"/>
              </a:spcAft>
              <a:buClr>
                <a:schemeClr val="accent1"/>
              </a:buClr>
              <a:buSzPct val="68000"/>
              <a:buFont typeface="Wingdings" pitchFamily="2" charset="2"/>
              <a:buChar char="v"/>
              <a:defRPr/>
            </a:pPr>
            <a:r>
              <a:rPr lang="en-US" sz="2700" dirty="0" smtClean="0">
                <a:solidFill>
                  <a:schemeClr val="tx1"/>
                </a:solidFill>
              </a:rPr>
              <a:t>Disease Prevention</a:t>
            </a:r>
          </a:p>
        </p:txBody>
      </p:sp>
      <p:sp>
        <p:nvSpPr>
          <p:cNvPr id="3" name="TextBox 2"/>
          <p:cNvSpPr txBox="1"/>
          <p:nvPr/>
        </p:nvSpPr>
        <p:spPr>
          <a:xfrm>
            <a:off x="914400" y="457200"/>
            <a:ext cx="6324600" cy="584775"/>
          </a:xfrm>
          <a:prstGeom prst="rect">
            <a:avLst/>
          </a:prstGeom>
          <a:noFill/>
        </p:spPr>
        <p:txBody>
          <a:bodyPr wrap="square" rtlCol="0">
            <a:spAutoFit/>
          </a:bodyPr>
          <a:lstStyle/>
          <a:p>
            <a:pPr algn="ctr"/>
            <a:r>
              <a:rPr lang="en-US" sz="3200" dirty="0" smtClean="0">
                <a:solidFill>
                  <a:schemeClr val="bg2">
                    <a:lumMod val="10000"/>
                  </a:schemeClr>
                </a:solidFill>
                <a:latin typeface="Broadway" pitchFamily="82" charset="0"/>
              </a:rPr>
              <a:t>Understanding  the  Basics</a:t>
            </a:r>
            <a:endParaRPr lang="en-US" sz="3200" dirty="0">
              <a:solidFill>
                <a:schemeClr val="bg2">
                  <a:lumMod val="10000"/>
                </a:schemeClr>
              </a:solidFill>
              <a:latin typeface="Broadway" pitchFamily="82" charset="0"/>
            </a:endParaRPr>
          </a:p>
        </p:txBody>
      </p:sp>
      <p:pic>
        <p:nvPicPr>
          <p:cNvPr id="33799" name="Picture 7" descr="C:\Documents and Settings\RCarns\Local Settings\Temporary Internet Files\Content.IE5\E07SYCA5\MPj04394640000[1].jpg"/>
          <p:cNvPicPr>
            <a:picLocks noChangeAspect="1" noChangeArrowheads="1"/>
          </p:cNvPicPr>
          <p:nvPr/>
        </p:nvPicPr>
        <p:blipFill>
          <a:blip r:embed="rId2" cstate="print"/>
          <a:srcRect/>
          <a:stretch>
            <a:fillRect/>
          </a:stretch>
        </p:blipFill>
        <p:spPr bwMode="auto">
          <a:xfrm>
            <a:off x="5562600" y="1295400"/>
            <a:ext cx="1981200" cy="2209800"/>
          </a:xfrm>
          <a:prstGeom prst="rect">
            <a:avLst/>
          </a:prstGeom>
          <a:noFill/>
        </p:spPr>
      </p:pic>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150" y="1295400"/>
            <a:ext cx="8640600" cy="5257800"/>
          </a:xfrm>
        </p:spPr>
        <p:txBody>
          <a:bodyPr>
            <a:noAutofit/>
          </a:bodyPr>
          <a:lstStyle/>
          <a:p>
            <a:pPr>
              <a:buNone/>
            </a:pPr>
            <a:r>
              <a:rPr lang="en-US" sz="2400" u="sng" dirty="0" smtClean="0">
                <a:solidFill>
                  <a:schemeClr val="accent6">
                    <a:lumMod val="50000"/>
                  </a:schemeClr>
                </a:solidFill>
                <a:effectLst>
                  <a:outerShdw blurRad="38100" dist="38100" dir="2700000" algn="tl">
                    <a:srgbClr val="000000">
                      <a:alpha val="43137"/>
                    </a:srgbClr>
                  </a:outerShdw>
                </a:effectLst>
                <a:latin typeface="MS Reference Sans Serif" pitchFamily="34" charset="0"/>
              </a:rPr>
              <a:t>Staff must be able to demonstrate how they prevent</a:t>
            </a:r>
          </a:p>
          <a:p>
            <a:pPr>
              <a:buNone/>
            </a:pPr>
            <a:r>
              <a:rPr lang="en-US" sz="2400" u="sng" dirty="0" smtClean="0">
                <a:solidFill>
                  <a:schemeClr val="accent6">
                    <a:lumMod val="50000"/>
                  </a:schemeClr>
                </a:solidFill>
                <a:effectLst>
                  <a:outerShdw blurRad="38100" dist="38100" dir="2700000" algn="tl">
                    <a:srgbClr val="000000">
                      <a:alpha val="43137"/>
                    </a:srgbClr>
                  </a:outerShdw>
                </a:effectLst>
                <a:latin typeface="MS Reference Sans Serif" pitchFamily="34" charset="0"/>
              </a:rPr>
              <a:t>communicable diseases as it relates to their specific </a:t>
            </a:r>
          </a:p>
          <a:p>
            <a:pPr>
              <a:buNone/>
            </a:pPr>
            <a:r>
              <a:rPr lang="en-US" sz="2400" u="sng" dirty="0" smtClean="0">
                <a:solidFill>
                  <a:schemeClr val="accent6">
                    <a:lumMod val="50000"/>
                  </a:schemeClr>
                </a:solidFill>
                <a:effectLst>
                  <a:outerShdw blurRad="38100" dist="38100" dir="2700000" algn="tl">
                    <a:srgbClr val="000000">
                      <a:alpha val="43137"/>
                    </a:srgbClr>
                  </a:outerShdw>
                </a:effectLst>
                <a:latin typeface="MS Reference Sans Serif" pitchFamily="34" charset="0"/>
              </a:rPr>
              <a:t>tasks such as</a:t>
            </a:r>
            <a:r>
              <a:rPr lang="en-US" sz="2400" dirty="0" smtClean="0">
                <a:effectLst>
                  <a:outerShdw blurRad="38100" dist="38100" dir="2700000" algn="tl">
                    <a:srgbClr val="000000">
                      <a:alpha val="43137"/>
                    </a:srgbClr>
                  </a:outerShdw>
                </a:effectLst>
              </a:rPr>
              <a:t>:</a:t>
            </a:r>
          </a:p>
          <a:p>
            <a:pPr marL="566928" indent="-457200">
              <a:buFont typeface="+mj-lt"/>
              <a:buAutoNum type="arabicParenR"/>
            </a:pPr>
            <a:r>
              <a:rPr lang="en-US" sz="2200" dirty="0" smtClean="0"/>
              <a:t>When, where, and how to wash hands;</a:t>
            </a:r>
          </a:p>
          <a:p>
            <a:pPr marL="566928" indent="-457200">
              <a:buFont typeface="+mj-lt"/>
              <a:buAutoNum type="arabicParenR"/>
            </a:pPr>
            <a:r>
              <a:rPr lang="en-US" sz="2200" dirty="0" smtClean="0"/>
              <a:t>When to prohibit staff from caring for children;</a:t>
            </a:r>
          </a:p>
          <a:p>
            <a:pPr marL="566928" indent="-457200">
              <a:buFont typeface="+mj-lt"/>
              <a:buAutoNum type="arabicParenR"/>
            </a:pPr>
            <a:r>
              <a:rPr lang="en-US" sz="2200" dirty="0" smtClean="0"/>
              <a:t>When to prohibit prepping/handling food;</a:t>
            </a:r>
          </a:p>
          <a:p>
            <a:pPr marL="566928" indent="-457200">
              <a:buFont typeface="+mj-lt"/>
              <a:buAutoNum type="arabicParenR"/>
            </a:pPr>
            <a:r>
              <a:rPr lang="en-US" sz="2200" dirty="0" smtClean="0"/>
              <a:t>What is the proper diapering procedure;</a:t>
            </a:r>
          </a:p>
          <a:p>
            <a:pPr marL="566928" indent="-457200">
              <a:buFont typeface="+mj-lt"/>
              <a:buAutoNum type="arabicParenR"/>
            </a:pPr>
            <a:r>
              <a:rPr lang="en-US" sz="2200" dirty="0" smtClean="0"/>
              <a:t>When and how to properly sanitize and disinfect surfaces and toys</a:t>
            </a:r>
            <a:r>
              <a:rPr lang="en-US" sz="2000" dirty="0" smtClean="0"/>
              <a:t>.</a:t>
            </a:r>
          </a:p>
          <a:p>
            <a:pPr marL="566928" indent="-457200">
              <a:buFont typeface="+mj-lt"/>
              <a:buAutoNum type="arabicParenR"/>
            </a:pPr>
            <a:endParaRPr lang="en-US" sz="2000" dirty="0" smtClean="0"/>
          </a:p>
          <a:p>
            <a:pPr marL="566928" indent="-457200">
              <a:buFont typeface="+mj-lt"/>
              <a:buAutoNum type="arabicParenR"/>
            </a:pPr>
            <a:endParaRPr lang="en-US" sz="2000" dirty="0"/>
          </a:p>
        </p:txBody>
      </p:sp>
      <p:sp>
        <p:nvSpPr>
          <p:cNvPr id="3" name="Title 2"/>
          <p:cNvSpPr>
            <a:spLocks noGrp="1"/>
          </p:cNvSpPr>
          <p:nvPr>
            <p:ph type="title"/>
          </p:nvPr>
        </p:nvSpPr>
        <p:spPr>
          <a:xfrm>
            <a:off x="457200" y="274638"/>
            <a:ext cx="8229600" cy="944562"/>
          </a:xfrm>
        </p:spPr>
        <p:txBody>
          <a:bodyPr>
            <a:normAutofit/>
          </a:bodyPr>
          <a:lstStyle/>
          <a:p>
            <a:pPr algn="ctr"/>
            <a:r>
              <a:rPr lang="en-US" sz="3600" dirty="0" smtClean="0">
                <a:latin typeface="MS Reference Sans Serif" pitchFamily="34" charset="0"/>
              </a:rPr>
              <a:t>Demonstration of Knowledge</a:t>
            </a:r>
            <a:endParaRPr lang="en-US" sz="3600" dirty="0">
              <a:latin typeface="MS Reference Sans Serif" pitchFamily="34" charset="0"/>
            </a:endParaRPr>
          </a:p>
        </p:txBody>
      </p:sp>
      <p:pic>
        <p:nvPicPr>
          <p:cNvPr id="61443" name="Picture 3" descr="C:\Documents and Settings\RCarns\Local Settings\Temporary Internet Files\Content.IE5\3ZQMV5RI\MC900446050[1].wmf"/>
          <p:cNvPicPr>
            <a:picLocks noChangeAspect="1" noChangeArrowheads="1"/>
          </p:cNvPicPr>
          <p:nvPr/>
        </p:nvPicPr>
        <p:blipFill>
          <a:blip r:embed="rId2" cstate="print"/>
          <a:srcRect/>
          <a:stretch>
            <a:fillRect/>
          </a:stretch>
        </p:blipFill>
        <p:spPr bwMode="auto">
          <a:xfrm>
            <a:off x="3352800" y="4876800"/>
            <a:ext cx="1519238" cy="1371601"/>
          </a:xfrm>
          <a:prstGeom prst="rect">
            <a:avLst/>
          </a:prstGeom>
          <a:noFill/>
        </p:spPr>
      </p:pic>
      <p:pic>
        <p:nvPicPr>
          <p:cNvPr id="61446" name="Picture 6" descr="C:\Documents and Settings\RCarns\Local Settings\Temporary Internet Files\Content.IE5\LKYZ7CK0\MC900371112[1].wmf"/>
          <p:cNvPicPr>
            <a:picLocks noChangeAspect="1" noChangeArrowheads="1"/>
          </p:cNvPicPr>
          <p:nvPr/>
        </p:nvPicPr>
        <p:blipFill>
          <a:blip r:embed="rId3" cstate="print"/>
          <a:srcRect/>
          <a:stretch>
            <a:fillRect/>
          </a:stretch>
        </p:blipFill>
        <p:spPr bwMode="auto">
          <a:xfrm>
            <a:off x="609600" y="4876800"/>
            <a:ext cx="1566863" cy="1727200"/>
          </a:xfrm>
          <a:prstGeom prst="rect">
            <a:avLst/>
          </a:prstGeom>
          <a:noFill/>
        </p:spPr>
      </p:pic>
      <p:pic>
        <p:nvPicPr>
          <p:cNvPr id="61447" name="Picture 7" descr="C:\Documents and Settings\RCarns\Local Settings\Temporary Internet Files\Content.IE5\HF5ER4J1\MC900441805[1].png"/>
          <p:cNvPicPr>
            <a:picLocks noChangeAspect="1" noChangeArrowheads="1"/>
          </p:cNvPicPr>
          <p:nvPr/>
        </p:nvPicPr>
        <p:blipFill>
          <a:blip r:embed="rId4" cstate="print"/>
          <a:srcRect/>
          <a:stretch>
            <a:fillRect/>
          </a:stretch>
        </p:blipFill>
        <p:spPr bwMode="auto">
          <a:xfrm>
            <a:off x="7315200" y="2438400"/>
            <a:ext cx="1600200" cy="1447800"/>
          </a:xfrm>
          <a:prstGeom prst="rect">
            <a:avLst/>
          </a:prstGeom>
          <a:noFill/>
        </p:spPr>
      </p:pic>
      <p:pic>
        <p:nvPicPr>
          <p:cNvPr id="61449" name="Picture 9" descr="C:\Documents and Settings\RCarns\Local Settings\Temporary Internet Files\Content.IE5\LGBL3NTY\MC900384266[1].wmf"/>
          <p:cNvPicPr>
            <a:picLocks noChangeAspect="1" noChangeArrowheads="1"/>
          </p:cNvPicPr>
          <p:nvPr/>
        </p:nvPicPr>
        <p:blipFill>
          <a:blip r:embed="rId5" cstate="print"/>
          <a:srcRect/>
          <a:stretch>
            <a:fillRect/>
          </a:stretch>
        </p:blipFill>
        <p:spPr bwMode="auto">
          <a:xfrm>
            <a:off x="6170613" y="4864100"/>
            <a:ext cx="1797050" cy="16240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838200"/>
            <a:ext cx="8610600" cy="5334000"/>
          </a:xfrm>
        </p:spPr>
        <p:txBody>
          <a:bodyPr>
            <a:noAutofit/>
          </a:bodyPr>
          <a:lstStyle/>
          <a:p>
            <a:pPr algn="ctr">
              <a:buFontTx/>
              <a:buNone/>
            </a:pPr>
            <a:r>
              <a:rPr lang="en-US" sz="2800" b="1" u="sng" dirty="0" smtClean="0">
                <a:solidFill>
                  <a:schemeClr val="bg2">
                    <a:lumMod val="50000"/>
                  </a:schemeClr>
                </a:solidFill>
                <a:effectLst>
                  <a:outerShdw blurRad="38100" dist="38100" dir="2700000" algn="tl">
                    <a:srgbClr val="000000">
                      <a:alpha val="43137"/>
                    </a:srgbClr>
                  </a:outerShdw>
                </a:effectLst>
              </a:rPr>
              <a:t>Personal Items</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SUPPLIES – Adequate supply of diapers, clothing </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                 and linens for each child.</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STORAGE – Each child must have space for </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                  personal items.</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WASH CLOTHS &amp; TOWELS – Two wash cloths/One towel</a:t>
            </a:r>
          </a:p>
          <a:p>
            <a:pPr algn="ctr">
              <a:buFontTx/>
              <a:buNone/>
            </a:pPr>
            <a:r>
              <a:rPr lang="en-US" sz="2400" dirty="0" smtClean="0">
                <a:solidFill>
                  <a:schemeClr val="bg2">
                    <a:lumMod val="50000"/>
                  </a:schemeClr>
                </a:solidFill>
                <a:effectLst>
                  <a:outerShdw blurRad="38100" dist="38100" dir="2700000" algn="tl">
                    <a:srgbClr val="000000">
                      <a:alpha val="43137"/>
                    </a:srgbClr>
                  </a:outerShdw>
                </a:effectLst>
              </a:rPr>
              <a:t>                                   or soft disposable towel</a:t>
            </a:r>
          </a:p>
          <a:p>
            <a:pPr algn="ctr">
              <a:buFontTx/>
              <a:buNone/>
            </a:pPr>
            <a:r>
              <a:rPr lang="en-US" sz="2800" b="1" u="sng" dirty="0" smtClean="0">
                <a:solidFill>
                  <a:schemeClr val="bg2">
                    <a:lumMod val="50000"/>
                  </a:schemeClr>
                </a:solidFill>
                <a:effectLst>
                  <a:outerShdw blurRad="38100" dist="38100" dir="2700000" algn="tl">
                    <a:srgbClr val="000000">
                      <a:alpha val="43137"/>
                    </a:srgbClr>
                  </a:outerShdw>
                </a:effectLst>
              </a:rPr>
              <a:t>Staff Clothing</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Street clothes covered with clean, non-irritating,</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 washable smock, or similar covering.</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    a)  Must cover lap &amp; shoulders.</a:t>
            </a: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    b)  Change when soiled.</a:t>
            </a:r>
          </a:p>
          <a:p>
            <a:pPr>
              <a:buFontTx/>
              <a:buNone/>
            </a:pPr>
            <a:endParaRPr lang="en-US" sz="2400" dirty="0" smtClean="0">
              <a:solidFill>
                <a:schemeClr val="bg2">
                  <a:lumMod val="50000"/>
                </a:schemeClr>
              </a:solidFill>
              <a:effectLst>
                <a:outerShdw blurRad="38100" dist="38100" dir="2700000" algn="tl">
                  <a:srgbClr val="000000">
                    <a:alpha val="43137"/>
                  </a:srgbClr>
                </a:outerShdw>
              </a:effectLst>
            </a:endParaRPr>
          </a:p>
          <a:p>
            <a:pPr>
              <a:buFontTx/>
              <a:buNone/>
            </a:pPr>
            <a:endParaRPr lang="en-US" sz="2800" b="1" dirty="0" smtClean="0">
              <a:solidFill>
                <a:schemeClr val="bg2">
                  <a:lumMod val="50000"/>
                </a:schemeClr>
              </a:solidFill>
              <a:effectLst>
                <a:outerShdw blurRad="38100" dist="38100" dir="2700000" algn="tl">
                  <a:srgbClr val="000000">
                    <a:alpha val="43137"/>
                  </a:srgbClr>
                </a:outerShdw>
              </a:effectLst>
            </a:endParaRPr>
          </a:p>
          <a:p>
            <a:pPr algn="ctr">
              <a:buFontTx/>
              <a:buNone/>
            </a:pPr>
            <a:endParaRPr lang="en-US" sz="2800" b="1" dirty="0" smtClean="0">
              <a:solidFill>
                <a:schemeClr val="bg2">
                  <a:lumMod val="50000"/>
                </a:schemeClr>
              </a:solidFill>
              <a:effectLst>
                <a:outerShdw blurRad="38100" dist="38100" dir="2700000" algn="tl">
                  <a:srgbClr val="000000">
                    <a:alpha val="43137"/>
                  </a:srgbClr>
                </a:outerShdw>
              </a:effectLst>
            </a:endParaRPr>
          </a:p>
          <a:p>
            <a:pPr algn="ctr">
              <a:buFontTx/>
              <a:buNone/>
            </a:pPr>
            <a:endParaRPr lang="en-US" sz="2800" b="1" dirty="0" smtClean="0">
              <a:solidFill>
                <a:schemeClr val="bg2">
                  <a:lumMod val="50000"/>
                </a:schemeClr>
              </a:solidFill>
              <a:effectLst>
                <a:outerShdw blurRad="38100" dist="38100" dir="2700000" algn="tl">
                  <a:srgbClr val="000000">
                    <a:alpha val="43137"/>
                  </a:srgbClr>
                </a:outerShdw>
              </a:effectLst>
            </a:endParaRPr>
          </a:p>
          <a:p>
            <a:pPr>
              <a:buFontTx/>
              <a:buNone/>
            </a:pPr>
            <a:r>
              <a:rPr lang="en-US" sz="2400" dirty="0" smtClean="0">
                <a:solidFill>
                  <a:schemeClr val="bg2">
                    <a:lumMod val="50000"/>
                  </a:schemeClr>
                </a:solidFill>
                <a:effectLst>
                  <a:outerShdw blurRad="38100" dist="38100" dir="2700000" algn="tl">
                    <a:srgbClr val="000000">
                      <a:alpha val="43137"/>
                    </a:srgbClr>
                  </a:outerShdw>
                </a:effectLst>
              </a:rPr>
              <a:t>                       </a:t>
            </a:r>
            <a:endParaRPr lang="en-US" sz="2400" dirty="0">
              <a:solidFill>
                <a:schemeClr val="bg2">
                  <a:lumMod val="50000"/>
                </a:schemeClr>
              </a:solidFill>
              <a:effectLst>
                <a:outerShdw blurRad="38100" dist="38100" dir="2700000" algn="tl">
                  <a:srgbClr val="000000">
                    <a:alpha val="43137"/>
                  </a:srgbClr>
                </a:outerShdw>
              </a:effectLst>
            </a:endParaRPr>
          </a:p>
        </p:txBody>
      </p:sp>
      <p:sp>
        <p:nvSpPr>
          <p:cNvPr id="14338" name="Rectangle 2"/>
          <p:cNvSpPr>
            <a:spLocks noGrp="1" noChangeArrowheads="1"/>
          </p:cNvSpPr>
          <p:nvPr>
            <p:ph type="title"/>
          </p:nvPr>
        </p:nvSpPr>
        <p:spPr>
          <a:xfrm>
            <a:off x="1371600" y="0"/>
            <a:ext cx="6324600" cy="838200"/>
          </a:xfrm>
          <a:noFill/>
          <a:ln w="3175">
            <a:noFill/>
          </a:ln>
        </p:spPr>
        <p:txBody>
          <a:bodyPr/>
          <a:lstStyle/>
          <a:p>
            <a:pPr algn="ctr"/>
            <a:r>
              <a:rPr lang="en-US" sz="3200" dirty="0" smtClean="0">
                <a:solidFill>
                  <a:schemeClr val="bg2">
                    <a:lumMod val="75000"/>
                  </a:schemeClr>
                </a:solidFill>
                <a:effectLst/>
              </a:rPr>
              <a:t>INFANT/TODDLER NURSERIES</a:t>
            </a:r>
            <a:endParaRPr lang="en-US" sz="3200" dirty="0">
              <a:solidFill>
                <a:schemeClr val="bg2">
                  <a:lumMod val="75000"/>
                </a:schemeClr>
              </a:solidFill>
              <a:effectLst/>
            </a:endParaRPr>
          </a:p>
        </p:txBody>
      </p:sp>
      <p:sp>
        <p:nvSpPr>
          <p:cNvPr id="9" name="Frame 8"/>
          <p:cNvSpPr/>
          <p:nvPr/>
        </p:nvSpPr>
        <p:spPr>
          <a:xfrm>
            <a:off x="1447800" y="0"/>
            <a:ext cx="6248400" cy="762000"/>
          </a:xfrm>
          <a:prstGeom prst="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419" name="Picture 3" descr="C:\Documents and Settings\RCarns\Local Settings\Temporary Internet Files\Content.IE5\OPMRW1I7\MC900293950[1].wmf"/>
          <p:cNvPicPr>
            <a:picLocks noChangeAspect="1" noChangeArrowheads="1"/>
          </p:cNvPicPr>
          <p:nvPr/>
        </p:nvPicPr>
        <p:blipFill>
          <a:blip r:embed="rId2" cstate="print"/>
          <a:srcRect/>
          <a:stretch>
            <a:fillRect/>
          </a:stretch>
        </p:blipFill>
        <p:spPr bwMode="auto">
          <a:xfrm>
            <a:off x="6989763" y="5045075"/>
            <a:ext cx="1814512" cy="1520825"/>
          </a:xfrm>
          <a:prstGeom prst="rect">
            <a:avLst/>
          </a:prstGeom>
          <a:noFill/>
        </p:spPr>
      </p:pic>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457200"/>
            <a:ext cx="3962400" cy="523220"/>
          </a:xfrm>
          <a:prstGeom prst="rect">
            <a:avLst/>
          </a:prstGeom>
          <a:solidFill>
            <a:schemeClr val="accent5">
              <a:lumMod val="75000"/>
            </a:schemeClr>
          </a:solidFill>
        </p:spPr>
        <p:txBody>
          <a:bodyPr wrap="square" rtlCol="0">
            <a:spAutoFit/>
          </a:bodyPr>
          <a:lstStyle/>
          <a:p>
            <a:pPr algn="ctr"/>
            <a:r>
              <a:rPr lang="en-US" sz="2800" b="1" dirty="0" smtClean="0">
                <a:solidFill>
                  <a:schemeClr val="accent2">
                    <a:lumMod val="60000"/>
                    <a:lumOff val="40000"/>
                  </a:schemeClr>
                </a:solidFill>
                <a:effectLst>
                  <a:outerShdw blurRad="38100" dist="38100" dir="2700000" algn="tl">
                    <a:srgbClr val="000000">
                      <a:alpha val="43137"/>
                    </a:srgbClr>
                  </a:outerShdw>
                </a:effectLst>
              </a:rPr>
              <a:t>INFANT FEEDING</a:t>
            </a:r>
            <a:endParaRPr lang="en-US" sz="2800" b="1"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TextBox 2"/>
          <p:cNvSpPr txBox="1"/>
          <p:nvPr/>
        </p:nvSpPr>
        <p:spPr>
          <a:xfrm>
            <a:off x="609600" y="1219200"/>
            <a:ext cx="8229600" cy="5632311"/>
          </a:xfrm>
          <a:prstGeom prst="rect">
            <a:avLst/>
          </a:prstGeom>
          <a:noFill/>
        </p:spPr>
        <p:txBody>
          <a:bodyPr wrap="square" rtlCol="0">
            <a:spAutoFit/>
          </a:bodyPr>
          <a:lstStyle/>
          <a:p>
            <a:pPr>
              <a:buFont typeface="Wingdings" pitchFamily="2" charset="2"/>
              <a:buChar char="ü"/>
            </a:pPr>
            <a:r>
              <a:rPr lang="en-US" dirty="0" smtClean="0">
                <a:effectLst>
                  <a:outerShdw blurRad="38100" dist="38100" dir="2700000" algn="tl">
                    <a:srgbClr val="000000">
                      <a:alpha val="43137"/>
                    </a:srgbClr>
                  </a:outerShdw>
                </a:effectLst>
              </a:rPr>
              <a:t>Staff  must wash hands, cover sores, not prepare foods for </a:t>
            </a:r>
          </a:p>
          <a:p>
            <a:r>
              <a:rPr lang="en-US" dirty="0" smtClean="0">
                <a:effectLst>
                  <a:outerShdw blurRad="38100" dist="38100" dir="2700000" algn="tl">
                    <a:srgbClr val="000000">
                      <a:alpha val="43137"/>
                    </a:srgbClr>
                  </a:outerShdw>
                </a:effectLst>
              </a:rPr>
              <a:t>    other age groups.</a:t>
            </a:r>
          </a:p>
          <a:p>
            <a:endParaRPr lang="en-US" dirty="0" smtClean="0">
              <a:effectLst>
                <a:outerShdw blurRad="38100" dist="38100" dir="2700000" algn="tl">
                  <a:srgbClr val="000000">
                    <a:alpha val="43137"/>
                  </a:srgbClr>
                </a:outerShdw>
              </a:effectLst>
            </a:endParaRPr>
          </a:p>
          <a:p>
            <a:pPr>
              <a:buFont typeface="Wingdings" pitchFamily="2" charset="2"/>
              <a:buChar char="ü"/>
            </a:pPr>
            <a:r>
              <a:rPr lang="en-US" dirty="0" smtClean="0">
                <a:effectLst>
                  <a:outerShdw blurRad="38100" dist="38100" dir="2700000" algn="tl">
                    <a:srgbClr val="000000">
                      <a:alpha val="43137"/>
                    </a:srgbClr>
                  </a:outerShdw>
                </a:effectLst>
              </a:rPr>
              <a:t> Food for infants must be in original container, labeled.</a:t>
            </a:r>
          </a:p>
          <a:p>
            <a:r>
              <a:rPr lang="en-US" dirty="0" smtClean="0">
                <a:effectLst>
                  <a:outerShdw blurRad="38100" dist="38100" dir="2700000" algn="tl">
                    <a:srgbClr val="000000">
                      <a:alpha val="43137"/>
                    </a:srgbClr>
                  </a:outerShdw>
                </a:effectLst>
              </a:rPr>
              <a:t>    -Container/dish for one child only, discard uneaten portion.</a:t>
            </a:r>
          </a:p>
          <a:p>
            <a:r>
              <a:rPr lang="en-US" dirty="0" smtClean="0">
                <a:effectLst>
                  <a:outerShdw blurRad="38100" dist="38100" dir="2700000" algn="tl">
                    <a:srgbClr val="000000">
                      <a:alpha val="43137"/>
                    </a:srgbClr>
                  </a:outerShdw>
                </a:effectLst>
              </a:rPr>
              <a:t>    -Open or unconsumed portions refrigerated for the </a:t>
            </a:r>
          </a:p>
          <a:p>
            <a:r>
              <a:rPr lang="en-US" dirty="0" smtClean="0">
                <a:effectLst>
                  <a:outerShdw blurRad="38100" dist="38100" dir="2700000" algn="tl">
                    <a:srgbClr val="000000">
                      <a:alpha val="43137"/>
                    </a:srgbClr>
                  </a:outerShdw>
                </a:effectLst>
              </a:rPr>
              <a:t>      remainder of the day.</a:t>
            </a:r>
          </a:p>
          <a:p>
            <a:pPr>
              <a:buFont typeface="Wingdings" pitchFamily="2" charset="2"/>
              <a:buChar char="ü"/>
            </a:pPr>
            <a:endParaRPr lang="en-US" dirty="0" smtClean="0">
              <a:effectLst>
                <a:outerShdw blurRad="38100" dist="38100" dir="2700000" algn="tl">
                  <a:srgbClr val="000000">
                    <a:alpha val="43137"/>
                  </a:srgbClr>
                </a:outerShdw>
              </a:effectLst>
            </a:endParaRPr>
          </a:p>
          <a:p>
            <a:pPr>
              <a:buFont typeface="Wingdings" pitchFamily="2" charset="2"/>
              <a:buChar char="ü"/>
            </a:pPr>
            <a:endParaRPr lang="en-US" dirty="0" smtClean="0">
              <a:effectLst>
                <a:outerShdw blurRad="38100" dist="38100" dir="2700000" algn="tl">
                  <a:srgbClr val="000000">
                    <a:alpha val="43137"/>
                  </a:srgbClr>
                </a:outerShdw>
              </a:effectLst>
            </a:endParaRPr>
          </a:p>
          <a:p>
            <a:pPr>
              <a:buFont typeface="Wingdings" pitchFamily="2" charset="2"/>
              <a:buChar char="ü"/>
            </a:pPr>
            <a:endParaRPr lang="en-US" dirty="0" smtClean="0">
              <a:effectLst>
                <a:outerShdw blurRad="38100" dist="38100" dir="2700000" algn="tl">
                  <a:srgbClr val="000000">
                    <a:alpha val="43137"/>
                  </a:srgbClr>
                </a:outerShdw>
              </a:effectLst>
            </a:endParaRPr>
          </a:p>
          <a:p>
            <a:pPr>
              <a:buFont typeface="Wingdings" pitchFamily="2" charset="2"/>
              <a:buChar char="ü"/>
            </a:pPr>
            <a:r>
              <a:rPr lang="en-US" dirty="0" smtClean="0">
                <a:effectLst>
                  <a:outerShdw blurRad="38100" dist="38100" dir="2700000" algn="tl">
                    <a:srgbClr val="000000">
                      <a:alpha val="43137"/>
                    </a:srgbClr>
                  </a:outerShdw>
                </a:effectLst>
              </a:rPr>
              <a:t>Utensils washed, rinsed, and sanitized after each use.</a:t>
            </a: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pic>
        <p:nvPicPr>
          <p:cNvPr id="61442" name="Picture 2" descr="C:\Documents and Settings\RCarns\Local Settings\Temporary Internet Files\Content.IE5\85YFODMB\MP900409621[1].jpg"/>
          <p:cNvPicPr>
            <a:picLocks noChangeAspect="1" noChangeArrowheads="1"/>
          </p:cNvPicPr>
          <p:nvPr/>
        </p:nvPicPr>
        <p:blipFill>
          <a:blip r:embed="rId2" cstate="print"/>
          <a:srcRect/>
          <a:stretch>
            <a:fillRect/>
          </a:stretch>
        </p:blipFill>
        <p:spPr bwMode="auto">
          <a:xfrm>
            <a:off x="7391400" y="4724400"/>
            <a:ext cx="1752600" cy="2133600"/>
          </a:xfrm>
          <a:prstGeom prst="rect">
            <a:avLst/>
          </a:prstGeom>
          <a:noFill/>
        </p:spPr>
      </p:pic>
      <p:pic>
        <p:nvPicPr>
          <p:cNvPr id="61444" name="Picture 4" descr="C:\Documents and Settings\RCarns\Local Settings\Temporary Internet Files\Content.IE5\GTQR4LQF\MC900250587[1].wmf"/>
          <p:cNvPicPr>
            <a:picLocks noChangeAspect="1" noChangeArrowheads="1"/>
          </p:cNvPicPr>
          <p:nvPr/>
        </p:nvPicPr>
        <p:blipFill>
          <a:blip r:embed="rId3" cstate="print"/>
          <a:srcRect/>
          <a:stretch>
            <a:fillRect/>
          </a:stretch>
        </p:blipFill>
        <p:spPr bwMode="auto">
          <a:xfrm>
            <a:off x="3200400" y="3429000"/>
            <a:ext cx="2133600" cy="1524001"/>
          </a:xfrm>
          <a:prstGeom prst="rect">
            <a:avLst/>
          </a:prstGeom>
          <a:noFill/>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7848600" cy="4893647"/>
          </a:xfrm>
          <a:prstGeom prst="rect">
            <a:avLst/>
          </a:prstGeom>
        </p:spPr>
        <p:txBody>
          <a:bodyPr wrap="square">
            <a:spAutoFit/>
          </a:bodyPr>
          <a:lstStyle/>
          <a:p>
            <a:r>
              <a:rPr lang="en-US" b="1" i="1" u="sng" dirty="0" smtClean="0">
                <a:solidFill>
                  <a:schemeClr val="tx1">
                    <a:lumMod val="95000"/>
                    <a:lumOff val="5000"/>
                  </a:schemeClr>
                </a:solidFill>
              </a:rPr>
              <a:t>FORMULA  AND  BREAST  MILK</a:t>
            </a:r>
            <a:r>
              <a:rPr lang="en-US" b="1" i="1" u="sng" dirty="0" smtClean="0">
                <a:solidFill>
                  <a:schemeClr val="tx1">
                    <a:lumMod val="95000"/>
                    <a:lumOff val="5000"/>
                  </a:schemeClr>
                </a:solidFill>
                <a:effectLst>
                  <a:outerShdw blurRad="38100" dist="38100" dir="2700000" algn="tl">
                    <a:srgbClr val="000000">
                      <a:alpha val="43137"/>
                    </a:srgbClr>
                  </a:outerShdw>
                </a:effectLst>
              </a:rPr>
              <a:t>:  </a:t>
            </a:r>
          </a:p>
          <a:p>
            <a:pPr>
              <a:buFont typeface="Arial" pitchFamily="34" charset="0"/>
              <a:buChar char="•"/>
            </a:pPr>
            <a:r>
              <a:rPr lang="en-US" i="1" dirty="0" smtClean="0">
                <a:solidFill>
                  <a:schemeClr val="tx1">
                    <a:lumMod val="95000"/>
                    <a:lumOff val="5000"/>
                  </a:schemeClr>
                </a:solidFill>
                <a:effectLst>
                  <a:outerShdw blurRad="38100" dist="38100" dir="2700000" algn="tl">
                    <a:srgbClr val="000000">
                      <a:alpha val="43137"/>
                    </a:srgbClr>
                  </a:outerShdw>
                </a:effectLst>
              </a:rPr>
              <a:t>  </a:t>
            </a:r>
            <a:r>
              <a:rPr lang="en-US" dirty="0" smtClean="0">
                <a:solidFill>
                  <a:schemeClr val="tx1">
                    <a:lumMod val="95000"/>
                    <a:lumOff val="5000"/>
                  </a:schemeClr>
                </a:solidFill>
              </a:rPr>
              <a:t>Labeled with infants name and date.</a:t>
            </a:r>
          </a:p>
          <a:p>
            <a:pPr>
              <a:buFont typeface="Arial" pitchFamily="34" charset="0"/>
              <a:buChar char="•"/>
            </a:pPr>
            <a:r>
              <a:rPr lang="en-US" dirty="0" smtClean="0">
                <a:solidFill>
                  <a:schemeClr val="tx1">
                    <a:lumMod val="95000"/>
                    <a:lumOff val="5000"/>
                  </a:schemeClr>
                </a:solidFill>
              </a:rPr>
              <a:t>  Stored at 41°F or below, discarded if not used that day.</a:t>
            </a:r>
          </a:p>
          <a:p>
            <a:r>
              <a:rPr lang="en-US" dirty="0" smtClean="0">
                <a:solidFill>
                  <a:schemeClr val="tx1">
                    <a:lumMod val="95000"/>
                    <a:lumOff val="5000"/>
                  </a:schemeClr>
                </a:solidFill>
              </a:rPr>
              <a:t>   Discard unconsumed portions (frozen breast milk ok). </a:t>
            </a:r>
          </a:p>
          <a:p>
            <a:pPr>
              <a:buFont typeface="Arial" pitchFamily="34" charset="0"/>
              <a:buChar char="•"/>
            </a:pPr>
            <a:r>
              <a:rPr lang="en-US" dirty="0" smtClean="0">
                <a:solidFill>
                  <a:schemeClr val="tx1">
                    <a:lumMod val="95000"/>
                    <a:lumOff val="5000"/>
                  </a:schemeClr>
                </a:solidFill>
              </a:rPr>
              <a:t>  Formula mixed according to labeling, expired – prohibited.</a:t>
            </a:r>
          </a:p>
          <a:p>
            <a:pPr>
              <a:buFont typeface="Arial" pitchFamily="34" charset="0"/>
              <a:buChar char="•"/>
            </a:pPr>
            <a:r>
              <a:rPr lang="en-US" dirty="0" smtClean="0">
                <a:solidFill>
                  <a:schemeClr val="tx1">
                    <a:lumMod val="95000"/>
                    <a:lumOff val="5000"/>
                  </a:schemeClr>
                </a:solidFill>
              </a:rPr>
              <a:t>  Bottles shall not be fed over 1 hour period.</a:t>
            </a:r>
          </a:p>
          <a:p>
            <a:pPr>
              <a:buFont typeface="Arial" pitchFamily="34" charset="0"/>
              <a:buChar char="•"/>
            </a:pPr>
            <a:r>
              <a:rPr lang="en-US" dirty="0" smtClean="0">
                <a:solidFill>
                  <a:schemeClr val="tx1">
                    <a:lumMod val="95000"/>
                    <a:lumOff val="5000"/>
                  </a:schemeClr>
                </a:solidFill>
              </a:rPr>
              <a:t>  Reused bottles washed, rinsed, sanitized.</a:t>
            </a:r>
          </a:p>
          <a:p>
            <a:pPr>
              <a:buFont typeface="Arial" pitchFamily="34" charset="0"/>
              <a:buChar char="•"/>
            </a:pPr>
            <a:r>
              <a:rPr lang="en-US" dirty="0" smtClean="0">
                <a:solidFill>
                  <a:schemeClr val="tx1">
                    <a:lumMod val="95000"/>
                    <a:lumOff val="5000"/>
                  </a:schemeClr>
                </a:solidFill>
              </a:rPr>
              <a:t>  Bottles never warmed in microwave.</a:t>
            </a:r>
          </a:p>
          <a:p>
            <a:pPr>
              <a:buFont typeface="Arial" pitchFamily="34" charset="0"/>
              <a:buChar char="•"/>
            </a:pPr>
            <a:r>
              <a:rPr lang="en-US" dirty="0" smtClean="0">
                <a:solidFill>
                  <a:schemeClr val="tx1">
                    <a:lumMod val="95000"/>
                    <a:lumOff val="5000"/>
                  </a:schemeClr>
                </a:solidFill>
              </a:rPr>
              <a:t>  Crock pots used for heating if:</a:t>
            </a:r>
          </a:p>
          <a:p>
            <a:r>
              <a:rPr lang="en-US" i="1" dirty="0" smtClean="0">
                <a:solidFill>
                  <a:schemeClr val="tx1">
                    <a:lumMod val="95000"/>
                    <a:lumOff val="5000"/>
                  </a:schemeClr>
                </a:solidFill>
                <a:effectLst>
                  <a:outerShdw blurRad="38100" dist="38100" dir="2700000" algn="tl">
                    <a:srgbClr val="000000">
                      <a:alpha val="43137"/>
                    </a:srgbClr>
                  </a:outerShdw>
                </a:effectLst>
              </a:rPr>
              <a:t>    </a:t>
            </a:r>
            <a:r>
              <a:rPr lang="en-US" sz="2000" i="1" dirty="0" smtClean="0">
                <a:solidFill>
                  <a:schemeClr val="tx1">
                    <a:lumMod val="95000"/>
                    <a:lumOff val="5000"/>
                  </a:schemeClr>
                </a:solidFill>
                <a:effectLst>
                  <a:outerShdw blurRad="38100" dist="38100" dir="2700000" algn="tl">
                    <a:srgbClr val="000000">
                      <a:alpha val="43137"/>
                    </a:srgbClr>
                  </a:outerShdw>
                </a:effectLst>
              </a:rPr>
              <a:t>Thawed/warmed for immediate consumption, no re-service.</a:t>
            </a:r>
          </a:p>
          <a:p>
            <a:r>
              <a:rPr lang="en-US" sz="2000" i="1" dirty="0" smtClean="0">
                <a:solidFill>
                  <a:schemeClr val="tx1">
                    <a:lumMod val="95000"/>
                    <a:lumOff val="5000"/>
                  </a:schemeClr>
                </a:solidFill>
                <a:effectLst>
                  <a:outerShdw blurRad="38100" dist="38100" dir="2700000" algn="tl">
                    <a:srgbClr val="000000">
                      <a:alpha val="43137"/>
                    </a:srgbClr>
                  </a:outerShdw>
                </a:effectLst>
              </a:rPr>
              <a:t>     Warming container emptied, cleaned, sanitized, refilled daily.</a:t>
            </a:r>
            <a:endParaRPr lang="en-US" i="1" dirty="0" smtClean="0">
              <a:solidFill>
                <a:schemeClr val="tx1">
                  <a:lumMod val="95000"/>
                  <a:lumOff val="5000"/>
                </a:schemeClr>
              </a:solidFill>
              <a:effectLst>
                <a:outerShdw blurRad="38100" dist="38100" dir="2700000" algn="tl">
                  <a:srgbClr val="000000">
                    <a:alpha val="43137"/>
                  </a:srgbClr>
                </a:outerShdw>
              </a:effectLst>
            </a:endParaRPr>
          </a:p>
          <a:p>
            <a:r>
              <a:rPr lang="en-US" i="1" dirty="0" smtClean="0">
                <a:solidFill>
                  <a:schemeClr val="tx1">
                    <a:lumMod val="95000"/>
                    <a:lumOff val="5000"/>
                  </a:schemeClr>
                </a:solidFill>
                <a:effectLst>
                  <a:outerShdw blurRad="38100" dist="38100" dir="2700000" algn="tl">
                    <a:srgbClr val="000000">
                      <a:alpha val="43137"/>
                    </a:srgbClr>
                  </a:outerShdw>
                </a:effectLst>
              </a:rPr>
              <a:t>  </a:t>
            </a:r>
          </a:p>
          <a:p>
            <a:r>
              <a:rPr lang="en-US" dirty="0" smtClean="0">
                <a:solidFill>
                  <a:schemeClr val="accent2">
                    <a:lumMod val="60000"/>
                    <a:lumOff val="40000"/>
                  </a:schemeClr>
                </a:solidFill>
                <a:effectLst>
                  <a:outerShdw blurRad="38100" dist="38100" dir="2700000" algn="tl">
                    <a:srgbClr val="000000">
                      <a:alpha val="43137"/>
                    </a:srgbClr>
                  </a:outerShdw>
                </a:effectLst>
              </a:rPr>
              <a:t>    </a:t>
            </a:r>
          </a:p>
        </p:txBody>
      </p:sp>
      <p:sp>
        <p:nvSpPr>
          <p:cNvPr id="3" name="TextBox 2"/>
          <p:cNvSpPr txBox="1"/>
          <p:nvPr/>
        </p:nvSpPr>
        <p:spPr>
          <a:xfrm>
            <a:off x="1981200" y="457200"/>
            <a:ext cx="4343400" cy="584775"/>
          </a:xfrm>
          <a:prstGeom prst="rect">
            <a:avLst/>
          </a:prstGeom>
          <a:solidFill>
            <a:schemeClr val="accent5">
              <a:lumMod val="75000"/>
            </a:schemeClr>
          </a:solidFill>
        </p:spPr>
        <p:txBody>
          <a:bodyPr wrap="square" rtlCol="0">
            <a:spAutoFit/>
          </a:bodyPr>
          <a:lstStyle/>
          <a:p>
            <a:pPr algn="ctr"/>
            <a:r>
              <a:rPr lang="en-US" sz="3200" b="1" dirty="0" smtClean="0">
                <a:solidFill>
                  <a:schemeClr val="accent2">
                    <a:lumMod val="60000"/>
                    <a:lumOff val="40000"/>
                  </a:schemeClr>
                </a:solidFill>
                <a:effectLst>
                  <a:outerShdw blurRad="38100" dist="38100" dir="2700000" algn="tl">
                    <a:srgbClr val="000000">
                      <a:alpha val="43137"/>
                    </a:srgbClr>
                  </a:outerShdw>
                </a:effectLst>
              </a:rPr>
              <a:t>INFANT FEEDING</a:t>
            </a:r>
            <a:endParaRPr lang="en-US" sz="32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2467" name="Picture 3" descr="C:\Documents and Settings\RCarns\Local Settings\Temporary Internet Files\Content.IE5\LKYZ7CK0\MC900384268[1].wmf"/>
          <p:cNvPicPr>
            <a:picLocks noChangeAspect="1" noChangeArrowheads="1"/>
          </p:cNvPicPr>
          <p:nvPr/>
        </p:nvPicPr>
        <p:blipFill>
          <a:blip r:embed="rId2" cstate="print"/>
          <a:srcRect/>
          <a:stretch>
            <a:fillRect/>
          </a:stretch>
        </p:blipFill>
        <p:spPr bwMode="auto">
          <a:xfrm>
            <a:off x="7123113" y="3525838"/>
            <a:ext cx="1519237" cy="1803400"/>
          </a:xfrm>
          <a:prstGeom prst="rect">
            <a:avLst/>
          </a:prstGeom>
          <a:noFill/>
        </p:spPr>
      </p:pic>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57200"/>
            <a:ext cx="35052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mj-lt"/>
              </a:rPr>
              <a:t>DIAPERING</a:t>
            </a:r>
            <a:endParaRPr lang="en-US" sz="3600" b="1" dirty="0">
              <a:effectLst>
                <a:outerShdw blurRad="38100" dist="38100" dir="2700000" algn="tl">
                  <a:srgbClr val="000000">
                    <a:alpha val="43137"/>
                  </a:srgbClr>
                </a:outerShdw>
              </a:effectLst>
              <a:latin typeface="+mj-lt"/>
            </a:endParaRPr>
          </a:p>
        </p:txBody>
      </p:sp>
      <p:sp>
        <p:nvSpPr>
          <p:cNvPr id="5" name="Frame 4"/>
          <p:cNvSpPr/>
          <p:nvPr/>
        </p:nvSpPr>
        <p:spPr>
          <a:xfrm>
            <a:off x="2895600" y="228600"/>
            <a:ext cx="3657600" cy="990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28600" y="1828800"/>
            <a:ext cx="3886200" cy="3785652"/>
          </a:xfrm>
          <a:prstGeom prst="rect">
            <a:avLst/>
          </a:prstGeom>
          <a:noFill/>
          <a:effectLst>
            <a:softEdge rad="12700"/>
          </a:effectLst>
        </p:spPr>
        <p:txBody>
          <a:bodyPr wrap="square" rtlCol="0">
            <a:noAutofit/>
          </a:bodyPr>
          <a:lstStyle/>
          <a:p>
            <a:r>
              <a:rPr lang="en-US" dirty="0" smtClean="0"/>
              <a:t>Diapers Shall be Checked:</a:t>
            </a:r>
          </a:p>
          <a:p>
            <a:r>
              <a:rPr lang="en-US" dirty="0" smtClean="0"/>
              <a:t> - At least every 2 hours</a:t>
            </a:r>
          </a:p>
          <a:p>
            <a:endParaRPr lang="en-US" dirty="0" smtClean="0"/>
          </a:p>
          <a:p>
            <a:r>
              <a:rPr lang="en-US" dirty="0" smtClean="0"/>
              <a:t> - When a child exhibits</a:t>
            </a:r>
          </a:p>
          <a:p>
            <a:r>
              <a:rPr lang="en-US" dirty="0" smtClean="0"/>
              <a:t>     behavior suggesting a</a:t>
            </a:r>
          </a:p>
          <a:p>
            <a:r>
              <a:rPr lang="en-US" dirty="0" smtClean="0"/>
              <a:t>     soiled or wet diaper</a:t>
            </a:r>
          </a:p>
          <a:p>
            <a:r>
              <a:rPr lang="en-US" dirty="0" smtClean="0"/>
              <a:t> </a:t>
            </a:r>
          </a:p>
          <a:p>
            <a:r>
              <a:rPr lang="en-US" dirty="0" smtClean="0"/>
              <a:t>- Changed when found to be</a:t>
            </a:r>
          </a:p>
          <a:p>
            <a:r>
              <a:rPr lang="en-US" dirty="0" smtClean="0"/>
              <a:t>    wet or soiled</a:t>
            </a:r>
          </a:p>
          <a:p>
            <a:endParaRPr lang="en-US" dirty="0" smtClean="0"/>
          </a:p>
          <a:p>
            <a:endParaRPr lang="en-US" dirty="0"/>
          </a:p>
        </p:txBody>
      </p:sp>
      <p:sp>
        <p:nvSpPr>
          <p:cNvPr id="8" name="TextBox 7"/>
          <p:cNvSpPr txBox="1"/>
          <p:nvPr/>
        </p:nvSpPr>
        <p:spPr>
          <a:xfrm>
            <a:off x="4648200" y="1905000"/>
            <a:ext cx="4191000" cy="3046988"/>
          </a:xfrm>
          <a:prstGeom prst="rect">
            <a:avLst/>
          </a:prstGeom>
          <a:noFill/>
        </p:spPr>
        <p:txBody>
          <a:bodyPr wrap="square" rtlCol="0">
            <a:spAutoFit/>
          </a:bodyPr>
          <a:lstStyle/>
          <a:p>
            <a:r>
              <a:rPr lang="en-US" dirty="0" smtClean="0"/>
              <a:t>Changing Station:</a:t>
            </a:r>
          </a:p>
          <a:p>
            <a:r>
              <a:rPr lang="en-US" dirty="0" smtClean="0"/>
              <a:t>  - Away from food &amp; food prep</a:t>
            </a:r>
          </a:p>
          <a:p>
            <a:r>
              <a:rPr lang="en-US" dirty="0" smtClean="0"/>
              <a:t>  - Easily cleanable</a:t>
            </a:r>
          </a:p>
          <a:p>
            <a:r>
              <a:rPr lang="en-US" dirty="0" smtClean="0"/>
              <a:t>  - Hand sink adjacent</a:t>
            </a:r>
          </a:p>
          <a:p>
            <a:r>
              <a:rPr lang="en-US" dirty="0" smtClean="0"/>
              <a:t>  - Trash can lined, inaccessible</a:t>
            </a:r>
          </a:p>
          <a:p>
            <a:r>
              <a:rPr lang="en-US" dirty="0" smtClean="0"/>
              <a:t>  - Unrelated items not on table</a:t>
            </a:r>
          </a:p>
          <a:p>
            <a:r>
              <a:rPr lang="en-US" dirty="0" smtClean="0"/>
              <a:t>  - Cleaned, </a:t>
            </a:r>
            <a:r>
              <a:rPr lang="en-US" u="sng" dirty="0" smtClean="0"/>
              <a:t>disinfected</a:t>
            </a:r>
            <a:r>
              <a:rPr lang="en-US" dirty="0" smtClean="0"/>
              <a:t> after </a:t>
            </a:r>
          </a:p>
          <a:p>
            <a:r>
              <a:rPr lang="en-US" dirty="0" smtClean="0"/>
              <a:t>     each use</a:t>
            </a:r>
            <a:endParaRPr lang="en-US" dirty="0"/>
          </a:p>
        </p:txBody>
      </p:sp>
      <p:pic>
        <p:nvPicPr>
          <p:cNvPr id="63490" name="Picture 2" descr="C:\Documents and Settings\RCarns\Local Settings\Temporary Internet Files\Content.IE5\LGBL3NTY\MC900024494[1].wmf"/>
          <p:cNvPicPr>
            <a:picLocks noChangeAspect="1" noChangeArrowheads="1"/>
          </p:cNvPicPr>
          <p:nvPr/>
        </p:nvPicPr>
        <p:blipFill>
          <a:blip r:embed="rId2" cstate="print"/>
          <a:srcRect/>
          <a:stretch>
            <a:fillRect/>
          </a:stretch>
        </p:blipFill>
        <p:spPr bwMode="auto">
          <a:xfrm>
            <a:off x="7239001" y="233362"/>
            <a:ext cx="1295400" cy="1519238"/>
          </a:xfrm>
          <a:prstGeom prst="rect">
            <a:avLst/>
          </a:prstGeom>
          <a:noFill/>
        </p:spPr>
      </p:pic>
      <p:pic>
        <p:nvPicPr>
          <p:cNvPr id="63494" name="Picture 6" descr="C:\Documents and Settings\RCarns\Local Settings\Temporary Internet Files\Content.IE5\KH23KH27\MC900250740[1].wmf"/>
          <p:cNvPicPr>
            <a:picLocks noChangeAspect="1" noChangeArrowheads="1"/>
          </p:cNvPicPr>
          <p:nvPr/>
        </p:nvPicPr>
        <p:blipFill>
          <a:blip r:embed="rId3" cstate="print"/>
          <a:srcRect/>
          <a:stretch>
            <a:fillRect/>
          </a:stretch>
        </p:blipFill>
        <p:spPr bwMode="auto">
          <a:xfrm>
            <a:off x="2895600" y="4724400"/>
            <a:ext cx="2227263" cy="1951037"/>
          </a:xfrm>
          <a:prstGeom prst="rect">
            <a:avLst/>
          </a:prstGeom>
          <a:noFill/>
        </p:spPr>
      </p:pic>
      <p:pic>
        <p:nvPicPr>
          <p:cNvPr id="63498" name="Picture 10" descr="C:\Documents and Settings\RCarns\Local Settings\Temporary Internet Files\Content.IE5\E07SYCA5\MC900334864[1].wmf"/>
          <p:cNvPicPr>
            <a:picLocks noChangeAspect="1" noChangeArrowheads="1"/>
          </p:cNvPicPr>
          <p:nvPr/>
        </p:nvPicPr>
        <p:blipFill>
          <a:blip r:embed="rId4" cstate="print"/>
          <a:srcRect/>
          <a:stretch>
            <a:fillRect/>
          </a:stretch>
        </p:blipFill>
        <p:spPr bwMode="auto">
          <a:xfrm>
            <a:off x="7239000" y="4724400"/>
            <a:ext cx="1238250" cy="1833562"/>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6678751"/>
          </a:xfrm>
          <a:prstGeom prst="rect">
            <a:avLst/>
          </a:prstGeom>
        </p:spPr>
        <p:txBody>
          <a:bodyPr wrap="square">
            <a:noAutofit/>
          </a:bodyPr>
          <a:lstStyle/>
          <a:p>
            <a:pPr algn="ctr">
              <a:buFontTx/>
              <a:buNone/>
            </a:pPr>
            <a:r>
              <a:rPr lang="en-US" sz="2500" b="1" dirty="0" smtClean="0"/>
              <a:t>DIAPERING PROCEDURE</a:t>
            </a:r>
          </a:p>
          <a:p>
            <a:pPr algn="ctr">
              <a:buFontTx/>
              <a:buNone/>
            </a:pPr>
            <a:endParaRPr lang="en-US" sz="1970" b="1" dirty="0" smtClean="0"/>
          </a:p>
          <a:p>
            <a:pPr marL="914400" lvl="1" indent="-457200"/>
            <a:r>
              <a:rPr lang="en-US" sz="1970" i="1" dirty="0" smtClean="0"/>
              <a:t>1.  Staff shall put on a new pair of disposable gloves.</a:t>
            </a:r>
          </a:p>
          <a:p>
            <a:pPr marL="914400" lvl="1" indent="-457200"/>
            <a:r>
              <a:rPr lang="en-US" sz="1970" i="1" dirty="0" smtClean="0"/>
              <a:t>2.  Place child on clean, </a:t>
            </a:r>
            <a:r>
              <a:rPr lang="en-US" sz="1970" i="1" u="sng" dirty="0" smtClean="0"/>
              <a:t>disinfected</a:t>
            </a:r>
            <a:r>
              <a:rPr lang="en-US" sz="1970" i="1" dirty="0" smtClean="0"/>
              <a:t>, dry changing table/mat.</a:t>
            </a:r>
          </a:p>
          <a:p>
            <a:pPr marL="914400" lvl="1" indent="-457200"/>
            <a:r>
              <a:rPr lang="en-US" sz="1970" i="1" dirty="0" smtClean="0"/>
              <a:t>3.  The child shall be cleaned on the body wherever necessary.</a:t>
            </a:r>
          </a:p>
          <a:p>
            <a:pPr marL="914400" lvl="1" indent="-457200"/>
            <a:r>
              <a:rPr lang="en-US" sz="1970" i="1" dirty="0" smtClean="0"/>
              <a:t>4.  Soiled diapers and clothing shall be replaced with clean </a:t>
            </a:r>
          </a:p>
          <a:p>
            <a:pPr marL="914400" lvl="1" indent="-457200"/>
            <a:r>
              <a:rPr lang="en-US" sz="1970" i="1" dirty="0" smtClean="0"/>
              <a:t>     diapers/clothing.</a:t>
            </a:r>
          </a:p>
          <a:p>
            <a:pPr marL="914400" lvl="1" indent="-457200"/>
            <a:r>
              <a:rPr lang="en-US" sz="1970" i="1" dirty="0" smtClean="0"/>
              <a:t>5.  Soiled clothes shall be placed in a plastic bag  for parents</a:t>
            </a:r>
          </a:p>
          <a:p>
            <a:pPr marL="914400" lvl="1" indent="-457200"/>
            <a:r>
              <a:rPr lang="en-US" sz="1970" i="1" dirty="0" smtClean="0"/>
              <a:t>     to take home. Soiled  diapers shall be placed in a covered, impervious</a:t>
            </a:r>
          </a:p>
          <a:p>
            <a:pPr marL="914400" lvl="1" indent="-457200"/>
            <a:r>
              <a:rPr lang="en-US" sz="1970" i="1" dirty="0" smtClean="0"/>
              <a:t>     plastic lined receptacle.</a:t>
            </a:r>
          </a:p>
          <a:p>
            <a:pPr lvl="1"/>
            <a:r>
              <a:rPr lang="en-US" sz="1970" i="1" dirty="0" smtClean="0"/>
              <a:t>6.  The infant’s hands shall be washed using soap and warm </a:t>
            </a:r>
          </a:p>
          <a:p>
            <a:pPr lvl="1"/>
            <a:r>
              <a:rPr lang="en-US" sz="1970" i="1" dirty="0" smtClean="0"/>
              <a:t>     water. </a:t>
            </a:r>
          </a:p>
          <a:p>
            <a:pPr lvl="1"/>
            <a:r>
              <a:rPr lang="en-US" sz="1970" i="1" dirty="0" smtClean="0"/>
              <a:t>7.  The child may then be returned to a clean crib or to play.</a:t>
            </a:r>
          </a:p>
          <a:p>
            <a:pPr marL="914400" lvl="1" indent="-457200"/>
            <a:r>
              <a:rPr lang="en-US" sz="1970" i="1" dirty="0" smtClean="0"/>
              <a:t>8.  The staff member shall then clean and </a:t>
            </a:r>
            <a:r>
              <a:rPr lang="en-US" sz="1970" i="1" u="sng" dirty="0" smtClean="0"/>
              <a:t>disinfect</a:t>
            </a:r>
            <a:r>
              <a:rPr lang="en-US" sz="1970" i="1" dirty="0" smtClean="0"/>
              <a:t>  the diapering area,</a:t>
            </a:r>
          </a:p>
          <a:p>
            <a:pPr marL="914400" lvl="1" indent="-457200"/>
            <a:r>
              <a:rPr lang="en-US" sz="1970" i="1" dirty="0" smtClean="0"/>
              <a:t>     the equipment/supplies touched during diapering; and the soiled crib or </a:t>
            </a:r>
          </a:p>
          <a:p>
            <a:pPr marL="914400" lvl="1" indent="-457200"/>
            <a:r>
              <a:rPr lang="en-US" sz="1970" i="1" dirty="0" smtClean="0"/>
              <a:t>     cot.</a:t>
            </a:r>
          </a:p>
          <a:p>
            <a:pPr marL="914400" lvl="1" indent="-457200"/>
            <a:r>
              <a:rPr lang="en-US" sz="1970" i="1" dirty="0" smtClean="0"/>
              <a:t>9.  The staff member shall thoroughly wash their hands with soap and  </a:t>
            </a:r>
          </a:p>
          <a:p>
            <a:pPr marL="914400" lvl="1" indent="-457200"/>
            <a:r>
              <a:rPr lang="en-US" sz="1970" i="1" dirty="0" smtClean="0"/>
              <a:t>     warm running water and dry their hands with sanitary disposable towels </a:t>
            </a:r>
          </a:p>
          <a:p>
            <a:pPr marL="914400" lvl="1" indent="-457200"/>
            <a:r>
              <a:rPr lang="en-US" sz="1970" i="1" dirty="0" smtClean="0"/>
              <a:t>     or a mechanical drying device.</a:t>
            </a:r>
            <a:endParaRPr lang="en-US" sz="1970" i="1" dirty="0"/>
          </a:p>
        </p:txBody>
      </p:sp>
      <p:pic>
        <p:nvPicPr>
          <p:cNvPr id="64516" name="Picture 4" descr="C:\Documents and Settings\RCarns\Local Settings\Temporary Internet Files\Content.IE5\HF5ER4J1\MC900024499[1].wmf"/>
          <p:cNvPicPr>
            <a:picLocks noChangeAspect="1" noChangeArrowheads="1"/>
          </p:cNvPicPr>
          <p:nvPr/>
        </p:nvPicPr>
        <p:blipFill>
          <a:blip r:embed="rId2" cstate="print"/>
          <a:srcRect/>
          <a:stretch>
            <a:fillRect/>
          </a:stretch>
        </p:blipFill>
        <p:spPr bwMode="auto">
          <a:xfrm>
            <a:off x="7077075" y="476250"/>
            <a:ext cx="1724025" cy="1808163"/>
          </a:xfrm>
          <a:prstGeom prst="rect">
            <a:avLst/>
          </a:prstGeom>
          <a:noFill/>
        </p:spPr>
      </p:pic>
      <p:pic>
        <p:nvPicPr>
          <p:cNvPr id="64518" name="Picture 6" descr="C:\Documents and Settings\RCarns\Local Settings\Temporary Internet Files\Content.IE5\ABBP1HT8\MC900441805[1].png"/>
          <p:cNvPicPr>
            <a:picLocks noChangeAspect="1" noChangeArrowheads="1"/>
          </p:cNvPicPr>
          <p:nvPr/>
        </p:nvPicPr>
        <p:blipFill>
          <a:blip r:embed="rId3" cstate="print"/>
          <a:srcRect/>
          <a:stretch>
            <a:fillRect/>
          </a:stretch>
        </p:blipFill>
        <p:spPr bwMode="auto">
          <a:xfrm>
            <a:off x="4343400" y="5638800"/>
            <a:ext cx="1887538" cy="12192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13" end="13"/>
                                            </p:txEl>
                                          </p:spTgt>
                                        </p:tgtEl>
                                        <p:attrNameLst>
                                          <p:attrName>style.visibility</p:attrName>
                                        </p:attrNameLst>
                                      </p:cBhvr>
                                      <p:to>
                                        <p:strVal val="visible"/>
                                      </p:to>
                                    </p:set>
                                    <p:anim calcmode="lin" valueType="num">
                                      <p:cBhvr additive="base">
                                        <p:cTn id="6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 calcmode="lin" valueType="num">
                                      <p:cBhvr additive="base">
                                        <p:cTn id="69"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 calcmode="lin" valueType="num">
                                      <p:cBhvr additive="base">
                                        <p:cTn id="7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6" end="16"/>
                                            </p:txEl>
                                          </p:spTgt>
                                        </p:tgtEl>
                                        <p:attrNameLst>
                                          <p:attrName>style.visibility</p:attrName>
                                        </p:attrNameLst>
                                      </p:cBhvr>
                                      <p:to>
                                        <p:strVal val="visible"/>
                                      </p:to>
                                    </p:set>
                                    <p:anim calcmode="lin" valueType="num">
                                      <p:cBhvr additive="base">
                                        <p:cTn id="7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 calcmode="lin" valueType="num">
                                      <p:cBhvr additive="base">
                                        <p:cTn id="83"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
                                            <p:txEl>
                                              <p:pRg st="18" end="18"/>
                                            </p:txEl>
                                          </p:spTgt>
                                        </p:tgtEl>
                                        <p:attrNameLst>
                                          <p:attrName>style.visibility</p:attrName>
                                        </p:attrNameLst>
                                      </p:cBhvr>
                                      <p:to>
                                        <p:strVal val="visible"/>
                                      </p:to>
                                    </p:set>
                                    <p:anim calcmode="lin" valueType="num">
                                      <p:cBhvr additive="base">
                                        <p:cTn id="87"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6858000" cy="646331"/>
          </a:xfrm>
          <a:prstGeom prst="rect">
            <a:avLst/>
          </a:prstGeom>
          <a:noFill/>
          <a:ln w="28575">
            <a:solidFill>
              <a:schemeClr val="bg2">
                <a:lumMod val="50000"/>
              </a:schemeClr>
            </a:solidFill>
          </a:ln>
        </p:spPr>
        <p:txBody>
          <a:bodyPr wrap="square" rtlCol="0">
            <a:noAutofit/>
          </a:bodyPr>
          <a:lstStyle/>
          <a:p>
            <a:pPr algn="ctr"/>
            <a:r>
              <a:rPr lang="en-US" sz="3600" b="1" dirty="0" smtClean="0">
                <a:latin typeface="MS Reference Sans Serif" pitchFamily="34" charset="0"/>
              </a:rPr>
              <a:t>INTERIOR  DESIGN</a:t>
            </a:r>
            <a:endParaRPr lang="en-US" sz="3600" b="1" dirty="0">
              <a:latin typeface="MS Reference Sans Serif" pitchFamily="34" charset="0"/>
            </a:endParaRPr>
          </a:p>
        </p:txBody>
      </p:sp>
      <p:sp>
        <p:nvSpPr>
          <p:cNvPr id="3" name="TextBox 2"/>
          <p:cNvSpPr txBox="1"/>
          <p:nvPr/>
        </p:nvSpPr>
        <p:spPr>
          <a:xfrm>
            <a:off x="304800" y="1447800"/>
            <a:ext cx="8458200" cy="4401205"/>
          </a:xfrm>
          <a:prstGeom prst="rect">
            <a:avLst/>
          </a:prstGeom>
          <a:noFill/>
        </p:spPr>
        <p:txBody>
          <a:bodyPr wrap="square" rtlCol="0">
            <a:spAutoFit/>
          </a:bodyPr>
          <a:lstStyle/>
          <a:p>
            <a:r>
              <a:rPr lang="en-US" sz="2000" u="sng" dirty="0" smtClean="0">
                <a:latin typeface="MS Reference Sans Serif" pitchFamily="34" charset="0"/>
              </a:rPr>
              <a:t>Personal Belongings</a:t>
            </a:r>
            <a:r>
              <a:rPr lang="en-US" sz="2000" dirty="0" smtClean="0">
                <a:latin typeface="MS Reference Sans Serif" pitchFamily="34" charset="0"/>
              </a:rPr>
              <a:t>  </a:t>
            </a:r>
            <a:r>
              <a:rPr lang="en-US" sz="1800" dirty="0" smtClean="0">
                <a:latin typeface="MS Reference Sans Serif" pitchFamily="34" charset="0"/>
              </a:rPr>
              <a:t>A separate identified storage area shall be provided for each child’s personal items, this may be cubicles, drawers, lockers, or coat hooks.  Staff’s items must be inaccessible to children.</a:t>
            </a:r>
          </a:p>
          <a:p>
            <a:endParaRPr lang="en-US" sz="1800" dirty="0" smtClean="0">
              <a:latin typeface="MS Reference Sans Serif" pitchFamily="34" charset="0"/>
            </a:endParaRPr>
          </a:p>
          <a:p>
            <a:r>
              <a:rPr lang="en-US" sz="2000" u="sng" dirty="0" smtClean="0">
                <a:latin typeface="MS Reference Sans Serif" pitchFamily="34" charset="0"/>
              </a:rPr>
              <a:t>Napping and Sleeping Supplies</a:t>
            </a:r>
            <a:r>
              <a:rPr lang="en-US" sz="2000" dirty="0" smtClean="0">
                <a:latin typeface="MS Reference Sans Serif" pitchFamily="34" charset="0"/>
              </a:rPr>
              <a:t>  </a:t>
            </a:r>
            <a:r>
              <a:rPr lang="en-US" sz="1800" dirty="0" smtClean="0">
                <a:latin typeface="MS Reference Sans Serif" pitchFamily="34" charset="0"/>
              </a:rPr>
              <a:t>Mattresses, mats, or pads must be covered or made of impervious, cleanable materials.</a:t>
            </a:r>
          </a:p>
          <a:p>
            <a:endParaRPr lang="en-US" sz="1800" dirty="0" smtClean="0">
              <a:latin typeface="MS Reference Sans Serif" pitchFamily="34" charset="0"/>
            </a:endParaRPr>
          </a:p>
          <a:p>
            <a:pPr marL="342900" indent="-342900">
              <a:buFont typeface="+mj-lt"/>
              <a:buAutoNum type="arabicPeriod"/>
            </a:pPr>
            <a:r>
              <a:rPr lang="en-US" sz="1800" dirty="0" smtClean="0">
                <a:latin typeface="MS Reference Sans Serif" pitchFamily="34" charset="0"/>
              </a:rPr>
              <a:t>Marked with identifying</a:t>
            </a:r>
            <a:r>
              <a:rPr lang="en-US" sz="2000" dirty="0" smtClean="0">
                <a:latin typeface="MS Reference Sans Serif" pitchFamily="34" charset="0"/>
              </a:rPr>
              <a:t> </a:t>
            </a:r>
            <a:r>
              <a:rPr lang="en-US" sz="1800" dirty="0" smtClean="0">
                <a:latin typeface="MS Reference Sans Serif" pitchFamily="34" charset="0"/>
              </a:rPr>
              <a:t>information unless laundered.</a:t>
            </a:r>
          </a:p>
          <a:p>
            <a:pPr marL="342900" indent="-342900">
              <a:buFont typeface="+mj-lt"/>
              <a:buAutoNum type="arabicPeriod"/>
            </a:pPr>
            <a:r>
              <a:rPr lang="en-US" sz="1800" dirty="0" smtClean="0">
                <a:latin typeface="MS Reference Sans Serif" pitchFamily="34" charset="0"/>
              </a:rPr>
              <a:t>Thoroughly cleaned and sanitized prior to another using it.</a:t>
            </a:r>
          </a:p>
          <a:p>
            <a:pPr marL="342900" indent="-342900">
              <a:buFont typeface="+mj-lt"/>
              <a:buAutoNum type="arabicPeriod"/>
            </a:pPr>
            <a:r>
              <a:rPr lang="en-US" sz="1800" dirty="0" smtClean="0">
                <a:latin typeface="MS Reference Sans Serif" pitchFamily="34" charset="0"/>
              </a:rPr>
              <a:t>Linens cleaned and sanitized 1X per week, or when soiled.  </a:t>
            </a:r>
          </a:p>
          <a:p>
            <a:pPr marL="342900" indent="-342900"/>
            <a:r>
              <a:rPr lang="en-US" sz="1800" dirty="0" smtClean="0">
                <a:latin typeface="MS Reference Sans Serif" pitchFamily="34" charset="0"/>
              </a:rPr>
              <a:t>     No contact with other sleeping surfaces.</a:t>
            </a:r>
          </a:p>
          <a:p>
            <a:pPr marL="342900" indent="-342900"/>
            <a:r>
              <a:rPr lang="en-US" sz="1800" dirty="0" smtClean="0">
                <a:latin typeface="MS Reference Sans Serif" pitchFamily="34" charset="0"/>
              </a:rPr>
              <a:t>4.  Clean linens not stored in restrooms.</a:t>
            </a:r>
          </a:p>
          <a:p>
            <a:pPr marL="342900" indent="-342900">
              <a:buFont typeface="+mj-lt"/>
              <a:buAutoNum type="arabicPeriod"/>
            </a:pPr>
            <a:endParaRPr lang="en-US" sz="1800" dirty="0" smtClean="0">
              <a:latin typeface="MS Reference Sans Serif" pitchFamily="34" charset="0"/>
            </a:endParaRPr>
          </a:p>
          <a:p>
            <a:pPr marL="342900" indent="-342900"/>
            <a:endParaRPr lang="en-US" sz="2000" dirty="0" smtClean="0">
              <a:latin typeface="MS Reference Sans Serif" pitchFamily="34" charset="0"/>
            </a:endParaRPr>
          </a:p>
          <a:p>
            <a:endParaRPr lang="en-US" sz="2000" dirty="0">
              <a:latin typeface="MS Reference Sans Serif" pitchFamily="34" charset="0"/>
            </a:endParaRPr>
          </a:p>
        </p:txBody>
      </p:sp>
      <p:pic>
        <p:nvPicPr>
          <p:cNvPr id="61442" name="Picture 2" descr="C:\Documents and Settings\RCarns\Local Settings\Temporary Internet Files\Content.IE5\511ZUJ0I\MC900056934[1].wmf"/>
          <p:cNvPicPr>
            <a:picLocks noChangeAspect="1" noChangeArrowheads="1"/>
          </p:cNvPicPr>
          <p:nvPr/>
        </p:nvPicPr>
        <p:blipFill>
          <a:blip r:embed="rId2" cstate="print"/>
          <a:srcRect/>
          <a:stretch>
            <a:fillRect/>
          </a:stretch>
        </p:blipFill>
        <p:spPr bwMode="auto">
          <a:xfrm>
            <a:off x="6324600" y="4419600"/>
            <a:ext cx="1820863" cy="1676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457200"/>
            <a:ext cx="5638800" cy="646331"/>
          </a:xfrm>
          <a:prstGeom prst="rect">
            <a:avLst/>
          </a:prstGeom>
          <a:ln w="28575">
            <a:solidFill>
              <a:schemeClr val="bg2">
                <a:lumMod val="50000"/>
              </a:schemeClr>
            </a:solidFill>
          </a:ln>
        </p:spPr>
        <p:txBody>
          <a:bodyPr wrap="square">
            <a:spAutoFit/>
          </a:bodyPr>
          <a:lstStyle/>
          <a:p>
            <a:pPr algn="ctr"/>
            <a:r>
              <a:rPr lang="en-US" sz="3600" b="1" dirty="0" smtClean="0">
                <a:latin typeface="MS Reference Sans Serif" pitchFamily="34" charset="0"/>
              </a:rPr>
              <a:t>INTERIOR  DESIGN</a:t>
            </a:r>
            <a:endParaRPr lang="en-US" sz="3600" b="1" dirty="0">
              <a:latin typeface="MS Reference Sans Serif" pitchFamily="34" charset="0"/>
            </a:endParaRPr>
          </a:p>
        </p:txBody>
      </p:sp>
      <p:sp>
        <p:nvSpPr>
          <p:cNvPr id="4" name="TextBox 3"/>
          <p:cNvSpPr txBox="1"/>
          <p:nvPr/>
        </p:nvSpPr>
        <p:spPr>
          <a:xfrm>
            <a:off x="685800" y="1219200"/>
            <a:ext cx="8153400" cy="5047536"/>
          </a:xfrm>
          <a:prstGeom prst="rect">
            <a:avLst/>
          </a:prstGeom>
          <a:noFill/>
        </p:spPr>
        <p:txBody>
          <a:bodyPr wrap="square" rtlCol="0">
            <a:spAutoFit/>
          </a:bodyPr>
          <a:lstStyle/>
          <a:p>
            <a:r>
              <a:rPr lang="en-US" b="1" u="sng" dirty="0" smtClean="0">
                <a:latin typeface="MS Reference Sans Serif" pitchFamily="34" charset="0"/>
              </a:rPr>
              <a:t>Ill/Injured Child Area</a:t>
            </a:r>
            <a:r>
              <a:rPr lang="en-US" b="1" dirty="0" smtClean="0">
                <a:latin typeface="MS Reference Sans Serif" pitchFamily="34" charset="0"/>
              </a:rPr>
              <a:t> </a:t>
            </a:r>
            <a:r>
              <a:rPr lang="en-US" dirty="0" smtClean="0">
                <a:latin typeface="MS Reference Sans Serif" pitchFamily="34" charset="0"/>
              </a:rPr>
              <a:t>- </a:t>
            </a:r>
            <a:r>
              <a:rPr lang="en-US" sz="2000" dirty="0" smtClean="0">
                <a:latin typeface="MS Reference Sans Serif" pitchFamily="34" charset="0"/>
              </a:rPr>
              <a:t>All facilities must include a</a:t>
            </a:r>
          </a:p>
          <a:p>
            <a:r>
              <a:rPr lang="en-US" sz="2000" dirty="0" smtClean="0">
                <a:latin typeface="MS Reference Sans Serif" pitchFamily="34" charset="0"/>
              </a:rPr>
              <a:t>     designated area for any injured or ill child.</a:t>
            </a:r>
            <a:endParaRPr lang="en-US" dirty="0" smtClean="0">
              <a:latin typeface="MS Reference Sans Serif" pitchFamily="34" charset="0"/>
            </a:endParaRPr>
          </a:p>
          <a:p>
            <a:pPr marL="457200" indent="-457200">
              <a:buFont typeface="+mj-lt"/>
              <a:buAutoNum type="alphaLcPeriod"/>
            </a:pPr>
            <a:r>
              <a:rPr lang="en-US" sz="1800" dirty="0" smtClean="0">
                <a:latin typeface="MS Reference Sans Serif" pitchFamily="34" charset="0"/>
              </a:rPr>
              <a:t>Area must be ventilated and heated.</a:t>
            </a:r>
          </a:p>
          <a:p>
            <a:pPr marL="457200" indent="-457200">
              <a:buFont typeface="+mj-lt"/>
              <a:buAutoNum type="alphaLcPeriod"/>
            </a:pPr>
            <a:r>
              <a:rPr lang="en-US" sz="1800" dirty="0" smtClean="0">
                <a:latin typeface="MS Reference Sans Serif" pitchFamily="34" charset="0"/>
              </a:rPr>
              <a:t>A bed, cot, or mat with a sheet and blanket.</a:t>
            </a:r>
          </a:p>
          <a:p>
            <a:pPr marL="457200" indent="-457200">
              <a:buFont typeface="+mj-lt"/>
              <a:buAutoNum type="alphaLcPeriod"/>
            </a:pPr>
            <a:r>
              <a:rPr lang="en-US" sz="1800" dirty="0" smtClean="0">
                <a:latin typeface="MS Reference Sans Serif" pitchFamily="34" charset="0"/>
              </a:rPr>
              <a:t>Must have access to toilet and lavatory without interruption</a:t>
            </a:r>
          </a:p>
          <a:p>
            <a:pPr marL="457200" indent="-457200"/>
            <a:r>
              <a:rPr lang="en-US" sz="1800" dirty="0" smtClean="0">
                <a:latin typeface="MS Reference Sans Serif" pitchFamily="34" charset="0"/>
              </a:rPr>
              <a:t>      by other children and staff.</a:t>
            </a:r>
          </a:p>
          <a:p>
            <a:pPr marL="457200" indent="-457200">
              <a:buAutoNum type="alphaLcPeriod" startAt="4"/>
            </a:pPr>
            <a:r>
              <a:rPr lang="en-US" sz="1800" dirty="0" smtClean="0">
                <a:latin typeface="MS Reference Sans Serif" pitchFamily="34" charset="0"/>
              </a:rPr>
              <a:t>Staff supervision of child at all times.</a:t>
            </a:r>
          </a:p>
          <a:p>
            <a:pPr marL="457200" indent="-457200">
              <a:buAutoNum type="alphaLcPeriod" startAt="4"/>
            </a:pPr>
            <a:endParaRPr lang="en-US" sz="1800" dirty="0" smtClean="0">
              <a:latin typeface="MS Reference Sans Serif" pitchFamily="34" charset="0"/>
            </a:endParaRPr>
          </a:p>
          <a:p>
            <a:pPr marL="457200" indent="-457200"/>
            <a:r>
              <a:rPr lang="en-US" b="1" u="sng" dirty="0" smtClean="0">
                <a:latin typeface="MS Reference Sans Serif" pitchFamily="34" charset="0"/>
              </a:rPr>
              <a:t>Toys, Furnishings &amp; Equipment</a:t>
            </a:r>
            <a:r>
              <a:rPr lang="en-US" b="1" dirty="0" smtClean="0">
                <a:latin typeface="MS Reference Sans Serif" pitchFamily="34" charset="0"/>
              </a:rPr>
              <a:t> </a:t>
            </a:r>
            <a:r>
              <a:rPr lang="en-US" dirty="0" smtClean="0">
                <a:latin typeface="MS Reference Sans Serif" pitchFamily="34" charset="0"/>
              </a:rPr>
              <a:t>- </a:t>
            </a:r>
            <a:r>
              <a:rPr lang="en-US" sz="2000" dirty="0" smtClean="0">
                <a:latin typeface="MS Reference Sans Serif" pitchFamily="34" charset="0"/>
              </a:rPr>
              <a:t>Must be</a:t>
            </a:r>
          </a:p>
          <a:p>
            <a:pPr marL="457200" indent="-457200"/>
            <a:r>
              <a:rPr lang="en-US" sz="2000" dirty="0" smtClean="0">
                <a:latin typeface="MS Reference Sans Serif" pitchFamily="34" charset="0"/>
              </a:rPr>
              <a:t>     maintained clean and in good repair.</a:t>
            </a:r>
          </a:p>
          <a:p>
            <a:pPr marL="457200" indent="-457200">
              <a:buFont typeface="+mj-lt"/>
              <a:buAutoNum type="alphaLcPeriod"/>
            </a:pPr>
            <a:r>
              <a:rPr lang="en-US" sz="1800" dirty="0" smtClean="0">
                <a:latin typeface="MS Reference Sans Serif" pitchFamily="34" charset="0"/>
              </a:rPr>
              <a:t>Infants &amp; Toddlers must have items that are easily cleanable.</a:t>
            </a:r>
          </a:p>
          <a:p>
            <a:pPr marL="457200" indent="-457200">
              <a:buFont typeface="+mj-lt"/>
              <a:buAutoNum type="alphaLcPeriod"/>
            </a:pPr>
            <a:r>
              <a:rPr lang="en-US" sz="1800" dirty="0" smtClean="0">
                <a:latin typeface="MS Reference Sans Serif" pitchFamily="34" charset="0"/>
              </a:rPr>
              <a:t>In-use toys laundered at least 1x/week</a:t>
            </a:r>
          </a:p>
          <a:p>
            <a:pPr marL="457200" indent="-457200">
              <a:buFont typeface="+mj-lt"/>
              <a:buAutoNum type="alphaLcPeriod"/>
            </a:pPr>
            <a:r>
              <a:rPr lang="en-US" sz="1800" dirty="0" smtClean="0">
                <a:latin typeface="MS Reference Sans Serif" pitchFamily="34" charset="0"/>
              </a:rPr>
              <a:t>Toys removed for sanitizing/laundering when mouthed or </a:t>
            </a:r>
          </a:p>
          <a:p>
            <a:pPr marL="457200" indent="-457200"/>
            <a:r>
              <a:rPr lang="en-US" sz="1800" dirty="0" smtClean="0">
                <a:latin typeface="MS Reference Sans Serif" pitchFamily="34" charset="0"/>
              </a:rPr>
              <a:t>      visibly soiled.</a:t>
            </a:r>
          </a:p>
          <a:p>
            <a:pPr marL="457200" indent="-457200"/>
            <a:r>
              <a:rPr lang="en-US" sz="1800" dirty="0" smtClean="0">
                <a:latin typeface="MS Reference Sans Serif" pitchFamily="34" charset="0"/>
              </a:rPr>
              <a:t>d.   High hazard body fluids will be immediately cleaned &amp; disinfected.</a:t>
            </a:r>
          </a:p>
          <a:p>
            <a:pPr marL="457200" indent="-457200"/>
            <a:endParaRPr lang="en-US" sz="1800" dirty="0" smtClean="0">
              <a:latin typeface="MS Reference Sans Serif" pitchFamily="34" charset="0"/>
            </a:endParaRPr>
          </a:p>
        </p:txBody>
      </p:sp>
      <p:pic>
        <p:nvPicPr>
          <p:cNvPr id="62467" name="Picture 3"/>
          <p:cNvPicPr>
            <a:picLocks noChangeAspect="1" noChangeArrowheads="1"/>
          </p:cNvPicPr>
          <p:nvPr/>
        </p:nvPicPr>
        <p:blipFill>
          <a:blip r:embed="rId2" cstate="print"/>
          <a:srcRect/>
          <a:stretch>
            <a:fillRect/>
          </a:stretch>
        </p:blipFill>
        <p:spPr bwMode="auto">
          <a:xfrm>
            <a:off x="7696200" y="5334000"/>
            <a:ext cx="1143000" cy="1524000"/>
          </a:xfrm>
          <a:prstGeom prst="rect">
            <a:avLst/>
          </a:prstGeom>
          <a:noFill/>
          <a:ln w="9525">
            <a:noFill/>
            <a:miter lim="800000"/>
            <a:headEnd/>
            <a:tailEnd/>
          </a:ln>
          <a:effectLst/>
        </p:spPr>
      </p:pic>
      <p:pic>
        <p:nvPicPr>
          <p:cNvPr id="62468" name="Picture 4" descr="C:\Documents and Settings\RCarns\Local Settings\Temporary Internet Files\Content.IE5\LKYZ7CK0\MM900283654[1].gif"/>
          <p:cNvPicPr>
            <a:picLocks noChangeAspect="1" noChangeArrowheads="1" noCrop="1"/>
          </p:cNvPicPr>
          <p:nvPr/>
        </p:nvPicPr>
        <p:blipFill>
          <a:blip r:embed="rId3" cstate="print"/>
          <a:srcRect/>
          <a:stretch>
            <a:fillRect/>
          </a:stretch>
        </p:blipFill>
        <p:spPr bwMode="auto">
          <a:xfrm>
            <a:off x="6934200" y="1600200"/>
            <a:ext cx="790575" cy="857250"/>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152400" y="1752600"/>
            <a:ext cx="4267200" cy="3352800"/>
          </a:xfrm>
        </p:spPr>
        <p:txBody>
          <a:bodyPr>
            <a:noAutofit/>
          </a:bodyPr>
          <a:lstStyle/>
          <a:p>
            <a:pPr lvl="1" algn="ctr">
              <a:buNone/>
            </a:pPr>
            <a:r>
              <a:rPr lang="en-US" sz="2200" b="1" u="sng" dirty="0" smtClean="0">
                <a:solidFill>
                  <a:srgbClr val="FFFF00"/>
                </a:solidFill>
              </a:rPr>
              <a:t>SANITIZERS</a:t>
            </a:r>
          </a:p>
          <a:p>
            <a:pPr lvl="1">
              <a:buNone/>
            </a:pPr>
            <a:r>
              <a:rPr lang="en-US" sz="1800" dirty="0" smtClean="0">
                <a:solidFill>
                  <a:schemeClr val="bg1"/>
                </a:solidFill>
              </a:rPr>
              <a:t>Have the capacity to reduce the </a:t>
            </a:r>
          </a:p>
          <a:p>
            <a:pPr lvl="1">
              <a:buNone/>
            </a:pPr>
            <a:r>
              <a:rPr lang="en-US" sz="1800" dirty="0" smtClean="0">
                <a:solidFill>
                  <a:schemeClr val="bg1"/>
                </a:solidFill>
              </a:rPr>
              <a:t>number of microorganisms to a </a:t>
            </a:r>
          </a:p>
          <a:p>
            <a:pPr lvl="1">
              <a:buNone/>
            </a:pPr>
            <a:r>
              <a:rPr lang="en-US" sz="1800" dirty="0" smtClean="0">
                <a:solidFill>
                  <a:schemeClr val="bg1"/>
                </a:solidFill>
              </a:rPr>
              <a:t>safe level.</a:t>
            </a:r>
          </a:p>
          <a:p>
            <a:pPr lvl="1">
              <a:buNone/>
            </a:pPr>
            <a:endParaRPr lang="en-US" sz="1800" dirty="0" smtClean="0">
              <a:solidFill>
                <a:schemeClr val="bg1"/>
              </a:solidFill>
            </a:endParaRPr>
          </a:p>
          <a:p>
            <a:pPr lvl="1">
              <a:buNone/>
            </a:pPr>
            <a:r>
              <a:rPr lang="en-US" sz="1800" dirty="0" smtClean="0">
                <a:solidFill>
                  <a:schemeClr val="bg1"/>
                </a:solidFill>
              </a:rPr>
              <a:t>Used on:  Kitchen surface</a:t>
            </a:r>
          </a:p>
          <a:p>
            <a:pPr lvl="1">
              <a:buNone/>
            </a:pPr>
            <a:r>
              <a:rPr lang="en-US" sz="1800" dirty="0" smtClean="0">
                <a:solidFill>
                  <a:schemeClr val="bg1"/>
                </a:solidFill>
              </a:rPr>
              <a:t>Sleeping mats, Drinking</a:t>
            </a:r>
          </a:p>
          <a:p>
            <a:pPr lvl="1">
              <a:buNone/>
            </a:pPr>
            <a:r>
              <a:rPr lang="en-US" sz="1800" dirty="0" smtClean="0">
                <a:solidFill>
                  <a:schemeClr val="bg1"/>
                </a:solidFill>
              </a:rPr>
              <a:t>fountains, Table tops, Toys,</a:t>
            </a:r>
          </a:p>
          <a:p>
            <a:pPr lvl="1">
              <a:buNone/>
            </a:pPr>
            <a:r>
              <a:rPr lang="en-US" sz="1800" dirty="0" smtClean="0">
                <a:solidFill>
                  <a:schemeClr val="bg1"/>
                </a:solidFill>
              </a:rPr>
              <a:t>Infant food prep areas.</a:t>
            </a:r>
          </a:p>
          <a:p>
            <a:pPr lvl="1">
              <a:buNone/>
            </a:pPr>
            <a:endParaRPr lang="en-US" sz="1800" b="1" dirty="0" smtClean="0">
              <a:solidFill>
                <a:schemeClr val="bg1"/>
              </a:solidFill>
            </a:endParaRPr>
          </a:p>
          <a:p>
            <a:pPr lvl="1">
              <a:buNone/>
            </a:pPr>
            <a:endParaRPr lang="en-US" sz="1800" dirty="0" smtClean="0">
              <a:solidFill>
                <a:schemeClr val="bg1"/>
              </a:solidFill>
            </a:endParaRPr>
          </a:p>
        </p:txBody>
      </p:sp>
      <p:sp>
        <p:nvSpPr>
          <p:cNvPr id="17417" name="Rectangle 9"/>
          <p:cNvSpPr>
            <a:spLocks noGrp="1" noChangeArrowheads="1"/>
          </p:cNvSpPr>
          <p:nvPr>
            <p:ph sz="half" idx="2"/>
          </p:nvPr>
        </p:nvSpPr>
        <p:spPr>
          <a:xfrm>
            <a:off x="4648200" y="1676400"/>
            <a:ext cx="4191000" cy="3124200"/>
          </a:xfrm>
        </p:spPr>
        <p:txBody>
          <a:bodyPr>
            <a:noAutofit/>
          </a:bodyPr>
          <a:lstStyle/>
          <a:p>
            <a:pPr lvl="1" algn="ctr">
              <a:buNone/>
            </a:pPr>
            <a:r>
              <a:rPr lang="en-US" sz="2200" b="1" u="sng" dirty="0" smtClean="0">
                <a:solidFill>
                  <a:srgbClr val="FFFF00"/>
                </a:solidFill>
              </a:rPr>
              <a:t>DISINFECTANTS</a:t>
            </a:r>
          </a:p>
          <a:p>
            <a:pPr lvl="1">
              <a:buNone/>
            </a:pPr>
            <a:r>
              <a:rPr lang="en-US" sz="1800" dirty="0" smtClean="0">
                <a:solidFill>
                  <a:schemeClr val="bg1"/>
                </a:solidFill>
              </a:rPr>
              <a:t>Have the capacity to destroy</a:t>
            </a:r>
          </a:p>
          <a:p>
            <a:pPr lvl="1">
              <a:buNone/>
            </a:pPr>
            <a:r>
              <a:rPr lang="en-US" sz="1800" dirty="0" smtClean="0">
                <a:solidFill>
                  <a:schemeClr val="bg1"/>
                </a:solidFill>
              </a:rPr>
              <a:t>microorganisms.  Must have a </a:t>
            </a:r>
          </a:p>
          <a:p>
            <a:pPr lvl="1">
              <a:buNone/>
            </a:pPr>
            <a:r>
              <a:rPr lang="en-US" sz="1800" dirty="0" smtClean="0">
                <a:solidFill>
                  <a:schemeClr val="bg1"/>
                </a:solidFill>
              </a:rPr>
              <a:t>higher kill capability for</a:t>
            </a:r>
          </a:p>
          <a:p>
            <a:pPr lvl="1">
              <a:buNone/>
            </a:pPr>
            <a:r>
              <a:rPr lang="en-US" sz="1800" dirty="0" smtClean="0">
                <a:solidFill>
                  <a:schemeClr val="bg1"/>
                </a:solidFill>
              </a:rPr>
              <a:t>pathogenic bacteria.</a:t>
            </a:r>
          </a:p>
          <a:p>
            <a:pPr lvl="1">
              <a:buNone/>
            </a:pPr>
            <a:endParaRPr lang="en-US" sz="1800" dirty="0" smtClean="0">
              <a:solidFill>
                <a:schemeClr val="bg1"/>
              </a:solidFill>
            </a:endParaRPr>
          </a:p>
          <a:p>
            <a:pPr lvl="1">
              <a:buNone/>
            </a:pPr>
            <a:r>
              <a:rPr lang="en-US" sz="1800" dirty="0" smtClean="0">
                <a:solidFill>
                  <a:schemeClr val="bg1"/>
                </a:solidFill>
              </a:rPr>
              <a:t>Used on:  Diaper changing</a:t>
            </a:r>
          </a:p>
          <a:p>
            <a:pPr lvl="1">
              <a:buNone/>
            </a:pPr>
            <a:r>
              <a:rPr lang="en-US" sz="1800" dirty="0" smtClean="0">
                <a:solidFill>
                  <a:schemeClr val="bg1"/>
                </a:solidFill>
              </a:rPr>
              <a:t>tables, Toilets, Hand sinks used</a:t>
            </a:r>
          </a:p>
          <a:p>
            <a:pPr lvl="1">
              <a:buNone/>
            </a:pPr>
            <a:r>
              <a:rPr lang="en-US" sz="1800" dirty="0" smtClean="0">
                <a:solidFill>
                  <a:schemeClr val="bg1"/>
                </a:solidFill>
              </a:rPr>
              <a:t>for diapering, Restroom </a:t>
            </a:r>
          </a:p>
          <a:p>
            <a:pPr lvl="1">
              <a:buNone/>
            </a:pPr>
            <a:r>
              <a:rPr lang="en-US" sz="1800" dirty="0" smtClean="0">
                <a:solidFill>
                  <a:schemeClr val="bg1"/>
                </a:solidFill>
              </a:rPr>
              <a:t>surfaces.</a:t>
            </a:r>
          </a:p>
          <a:p>
            <a:pPr lvl="1" algn="ctr">
              <a:buNone/>
            </a:pPr>
            <a:endParaRPr lang="en-US" sz="1800" dirty="0" smtClean="0">
              <a:solidFill>
                <a:schemeClr val="bg1"/>
              </a:solidFill>
            </a:endParaRPr>
          </a:p>
        </p:txBody>
      </p:sp>
      <p:sp>
        <p:nvSpPr>
          <p:cNvPr id="17410" name="Rectangle 2"/>
          <p:cNvSpPr>
            <a:spLocks noGrp="1" noChangeArrowheads="1"/>
          </p:cNvSpPr>
          <p:nvPr>
            <p:ph type="title"/>
          </p:nvPr>
        </p:nvSpPr>
        <p:spPr>
          <a:xfrm>
            <a:off x="457200" y="685800"/>
            <a:ext cx="8229600" cy="914400"/>
          </a:xfrm>
        </p:spPr>
        <p:txBody>
          <a:bodyPr>
            <a:normAutofit fontScale="90000"/>
          </a:bodyPr>
          <a:lstStyle/>
          <a:p>
            <a:pPr algn="ctr"/>
            <a:r>
              <a:rPr lang="en-US" sz="3200" dirty="0" smtClean="0">
                <a:solidFill>
                  <a:schemeClr val="bg1"/>
                </a:solidFill>
              </a:rPr>
              <a:t>SANITIZING </a:t>
            </a:r>
            <a:r>
              <a:rPr lang="en-US" sz="3200" dirty="0" err="1" smtClean="0">
                <a:solidFill>
                  <a:schemeClr val="bg1"/>
                </a:solidFill>
              </a:rPr>
              <a:t>vs</a:t>
            </a:r>
            <a:r>
              <a:rPr lang="en-US" sz="3200" dirty="0" smtClean="0">
                <a:solidFill>
                  <a:schemeClr val="bg1"/>
                </a:solidFill>
              </a:rPr>
              <a:t> DISINFECTING</a:t>
            </a:r>
            <a:r>
              <a:rPr lang="en-US" sz="3200" dirty="0"/>
              <a:t/>
            </a:r>
            <a:br>
              <a:rPr lang="en-US" sz="3200" dirty="0"/>
            </a:br>
            <a:r>
              <a:rPr lang="en-US" sz="3200" dirty="0" smtClean="0">
                <a:solidFill>
                  <a:schemeClr val="bg1"/>
                </a:solidFill>
                <a:effectLst/>
              </a:rPr>
              <a:t>What is the Difference? </a:t>
            </a:r>
            <a:br>
              <a:rPr lang="en-US" sz="3200" dirty="0" smtClean="0">
                <a:solidFill>
                  <a:schemeClr val="bg1"/>
                </a:solidFill>
                <a:effectLst/>
              </a:rPr>
            </a:br>
            <a:r>
              <a:rPr lang="en-US" sz="3200" dirty="0" smtClean="0">
                <a:solidFill>
                  <a:schemeClr val="bg1"/>
                </a:solidFill>
                <a:effectLst/>
              </a:rPr>
              <a:t>Why does it Matter?</a:t>
            </a:r>
            <a:r>
              <a:rPr lang="en-US" sz="2800" dirty="0"/>
              <a:t/>
            </a:r>
            <a:br>
              <a:rPr lang="en-US" sz="2800" dirty="0"/>
            </a:br>
            <a:endParaRPr lang="en-US" dirty="0"/>
          </a:p>
        </p:txBody>
      </p:sp>
      <p:sp>
        <p:nvSpPr>
          <p:cNvPr id="17418" name="Text Box 10"/>
          <p:cNvSpPr txBox="1">
            <a:spLocks noChangeArrowheads="1"/>
          </p:cNvSpPr>
          <p:nvPr/>
        </p:nvSpPr>
        <p:spPr bwMode="auto">
          <a:xfrm>
            <a:off x="0" y="5334000"/>
            <a:ext cx="9144000" cy="2708434"/>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50000"/>
              </a:spcBef>
            </a:pPr>
            <a:r>
              <a:rPr lang="en-US" sz="2200" b="1" dirty="0" smtClean="0">
                <a:solidFill>
                  <a:schemeClr val="bg1">
                    <a:lumMod val="95000"/>
                    <a:lumOff val="5000"/>
                  </a:schemeClr>
                </a:solidFill>
              </a:rPr>
              <a:t>ALL  SANITIZERS  AND  DISINFECTANTS  MUST  BE REGISTERED WITH </a:t>
            </a:r>
            <a:r>
              <a:rPr lang="en-US" sz="2200" b="1" dirty="0" smtClean="0">
                <a:solidFill>
                  <a:schemeClr val="bg1">
                    <a:lumMod val="95000"/>
                    <a:lumOff val="5000"/>
                  </a:schemeClr>
                </a:solidFill>
                <a:effectLst>
                  <a:outerShdw blurRad="38100" dist="38100" dir="2700000" algn="tl">
                    <a:srgbClr val="000000">
                      <a:alpha val="43137"/>
                    </a:srgbClr>
                  </a:outerShdw>
                </a:effectLst>
              </a:rPr>
              <a:t>EPA</a:t>
            </a:r>
            <a:r>
              <a:rPr lang="en-US" sz="2000" dirty="0" smtClean="0">
                <a:solidFill>
                  <a:schemeClr val="bg1">
                    <a:lumMod val="95000"/>
                    <a:lumOff val="5000"/>
                  </a:schemeClr>
                </a:solidFill>
              </a:rPr>
              <a:t>    (21 CFR 178.1010   </a:t>
            </a:r>
            <a:r>
              <a:rPr lang="en-US" sz="2000" dirty="0" smtClean="0">
                <a:solidFill>
                  <a:schemeClr val="bg1"/>
                </a:solidFill>
                <a:hlinkClick r:id="rId2"/>
              </a:rPr>
              <a:t>www.cfsan.fda.gov</a:t>
            </a:r>
            <a:r>
              <a:rPr lang="en-US" sz="2000" dirty="0" smtClean="0">
                <a:solidFill>
                  <a:schemeClr val="bg1"/>
                </a:solidFill>
              </a:rPr>
              <a:t>)</a:t>
            </a:r>
          </a:p>
          <a:p>
            <a:pPr algn="ctr">
              <a:spcBef>
                <a:spcPct val="50000"/>
              </a:spcBef>
            </a:pPr>
            <a:r>
              <a:rPr lang="en-US" sz="2000" dirty="0" smtClean="0">
                <a:solidFill>
                  <a:schemeClr val="bg1"/>
                </a:solidFill>
              </a:rPr>
              <a:t>In Colorado visit:  </a:t>
            </a:r>
            <a:r>
              <a:rPr lang="en-US" sz="2000" dirty="0" smtClean="0">
                <a:solidFill>
                  <a:schemeClr val="bg1"/>
                </a:solidFill>
                <a:hlinkClick r:id="rId3"/>
              </a:rPr>
              <a:t>www.ag.state.co.us/dp/pesticides/PPRS/PPRSQuery.htm</a:t>
            </a:r>
            <a:endParaRPr lang="en-US" sz="2000" dirty="0" smtClean="0">
              <a:solidFill>
                <a:schemeClr val="bg1"/>
              </a:solidFill>
            </a:endParaRPr>
          </a:p>
          <a:p>
            <a:pPr algn="ctr">
              <a:spcBef>
                <a:spcPct val="50000"/>
              </a:spcBef>
            </a:pPr>
            <a:endParaRPr lang="en-US" sz="2000" dirty="0" smtClean="0">
              <a:solidFill>
                <a:schemeClr val="bg1"/>
              </a:solidFill>
            </a:endParaRPr>
          </a:p>
          <a:p>
            <a:pPr algn="ctr">
              <a:spcBef>
                <a:spcPct val="50000"/>
              </a:spcBef>
            </a:pPr>
            <a:endParaRPr lang="en-US" sz="2000" dirty="0">
              <a:solidFill>
                <a:schemeClr val="bg1">
                  <a:lumMod val="95000"/>
                  <a:lumOff val="5000"/>
                </a:schemeClr>
              </a:solidFill>
            </a:endParaRPr>
          </a:p>
          <a:p>
            <a:pPr algn="ctr">
              <a:spcBef>
                <a:spcPct val="50000"/>
              </a:spcBef>
            </a:pPr>
            <a:endParaRPr lang="en-US" dirty="0"/>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sz="3200" dirty="0" smtClean="0">
                <a:solidFill>
                  <a:schemeClr val="bg1"/>
                </a:solidFill>
              </a:rPr>
              <a:t>SANITIZING  VS DISINFECTING</a:t>
            </a:r>
            <a:endParaRPr lang="en-US" sz="3200" dirty="0"/>
          </a:p>
        </p:txBody>
      </p:sp>
      <p:sp>
        <p:nvSpPr>
          <p:cNvPr id="9" name="Text Placeholder 8"/>
          <p:cNvSpPr>
            <a:spLocks noGrp="1"/>
          </p:cNvSpPr>
          <p:nvPr>
            <p:ph type="body" idx="1"/>
          </p:nvPr>
        </p:nvSpPr>
        <p:spPr/>
        <p:txBody>
          <a:bodyPr>
            <a:normAutofit fontScale="92500"/>
          </a:bodyPr>
          <a:lstStyle/>
          <a:p>
            <a:r>
              <a:rPr lang="en-US" sz="2000" dirty="0" smtClean="0"/>
              <a:t>Use Chlorine Test Kit to Verify Correct Sanitizer Concentration</a:t>
            </a:r>
            <a:endParaRPr lang="en-US" sz="2000" dirty="0"/>
          </a:p>
        </p:txBody>
      </p:sp>
      <p:sp>
        <p:nvSpPr>
          <p:cNvPr id="11" name="Text Placeholder 10"/>
          <p:cNvSpPr>
            <a:spLocks noGrp="1"/>
          </p:cNvSpPr>
          <p:nvPr>
            <p:ph type="body" sz="half" idx="3"/>
          </p:nvPr>
        </p:nvSpPr>
        <p:spPr/>
        <p:txBody>
          <a:bodyPr>
            <a:normAutofit fontScale="92500"/>
          </a:bodyPr>
          <a:lstStyle/>
          <a:p>
            <a:r>
              <a:rPr lang="en-US" sz="2000" dirty="0" smtClean="0"/>
              <a:t>Specialized Test Kits Available for Verifying Disinfection Level</a:t>
            </a:r>
            <a:endParaRPr lang="en-US" sz="2000" dirty="0"/>
          </a:p>
        </p:txBody>
      </p:sp>
      <p:sp>
        <p:nvSpPr>
          <p:cNvPr id="10" name="Content Placeholder 9"/>
          <p:cNvSpPr>
            <a:spLocks noGrp="1"/>
          </p:cNvSpPr>
          <p:nvPr>
            <p:ph sz="quarter" idx="2"/>
          </p:nvPr>
        </p:nvSpPr>
        <p:spPr>
          <a:xfrm>
            <a:off x="457200" y="1444294"/>
            <a:ext cx="3962400" cy="3941763"/>
          </a:xfrm>
        </p:spPr>
        <p:txBody>
          <a:bodyPr>
            <a:noAutofit/>
          </a:bodyPr>
          <a:lstStyle/>
          <a:p>
            <a:pPr>
              <a:buNone/>
            </a:pPr>
            <a:r>
              <a:rPr lang="en-US" b="1" dirty="0" smtClean="0"/>
              <a:t>Bleach (Sanitizer)</a:t>
            </a:r>
          </a:p>
          <a:p>
            <a:pPr>
              <a:buNone/>
            </a:pPr>
            <a:r>
              <a:rPr lang="en-US" sz="2000" b="1" dirty="0" smtClean="0"/>
              <a:t>  </a:t>
            </a:r>
            <a:r>
              <a:rPr lang="en-US" sz="1900" b="1" dirty="0" smtClean="0"/>
              <a:t>5.25% (Household Bleach)</a:t>
            </a:r>
          </a:p>
          <a:p>
            <a:pPr>
              <a:buNone/>
            </a:pPr>
            <a:r>
              <a:rPr lang="en-US" sz="1900" b="1" dirty="0" smtClean="0"/>
              <a:t>  1 </a:t>
            </a:r>
            <a:r>
              <a:rPr lang="en-US" sz="1900" b="1" dirty="0" err="1" smtClean="0"/>
              <a:t>Tblsp</a:t>
            </a:r>
            <a:r>
              <a:rPr lang="en-US" sz="1900" b="1" dirty="0" smtClean="0"/>
              <a:t> per gallon of water</a:t>
            </a:r>
          </a:p>
          <a:p>
            <a:pPr>
              <a:buNone/>
            </a:pPr>
            <a:endParaRPr lang="en-US" sz="1900" b="1" dirty="0" smtClean="0"/>
          </a:p>
          <a:p>
            <a:pPr>
              <a:buNone/>
            </a:pPr>
            <a:r>
              <a:rPr lang="en-US" sz="1900" b="1" dirty="0" smtClean="0"/>
              <a:t>  6.00% (Ultra Bleach)</a:t>
            </a:r>
          </a:p>
          <a:p>
            <a:pPr>
              <a:buNone/>
            </a:pPr>
            <a:r>
              <a:rPr lang="en-US" sz="1900" b="1" dirty="0" smtClean="0"/>
              <a:t>  2.5 Tsp per gallon of water</a:t>
            </a:r>
          </a:p>
          <a:p>
            <a:pPr>
              <a:buNone/>
            </a:pPr>
            <a:endParaRPr lang="en-US" sz="2000" b="1" dirty="0" smtClean="0"/>
          </a:p>
          <a:p>
            <a:pPr>
              <a:buNone/>
            </a:pPr>
            <a:r>
              <a:rPr lang="en-US" sz="2000" b="1" dirty="0" smtClean="0"/>
              <a:t>Results in:  50 – 200 </a:t>
            </a:r>
            <a:r>
              <a:rPr lang="en-US" sz="2000" b="1" dirty="0" err="1" smtClean="0"/>
              <a:t>ppm</a:t>
            </a:r>
            <a:endParaRPr lang="en-US" sz="2000" b="1" dirty="0" smtClean="0"/>
          </a:p>
          <a:p>
            <a:pPr>
              <a:buNone/>
            </a:pPr>
            <a:r>
              <a:rPr lang="en-US" sz="2000" b="1" dirty="0" smtClean="0"/>
              <a:t>Contact time:  1 minute</a:t>
            </a:r>
          </a:p>
          <a:p>
            <a:pPr>
              <a:buNone/>
            </a:pPr>
            <a:r>
              <a:rPr lang="en-US" sz="2000" b="1" u="sng" dirty="0" smtClean="0">
                <a:solidFill>
                  <a:schemeClr val="accent2">
                    <a:lumMod val="75000"/>
                  </a:schemeClr>
                </a:solidFill>
              </a:rPr>
              <a:t>Clearly Label Container</a:t>
            </a:r>
          </a:p>
        </p:txBody>
      </p:sp>
      <p:sp>
        <p:nvSpPr>
          <p:cNvPr id="12" name="Content Placeholder 11"/>
          <p:cNvSpPr>
            <a:spLocks noGrp="1"/>
          </p:cNvSpPr>
          <p:nvPr>
            <p:ph sz="quarter" idx="4"/>
          </p:nvPr>
        </p:nvSpPr>
        <p:spPr>
          <a:xfrm>
            <a:off x="4495801" y="1444294"/>
            <a:ext cx="4191000" cy="3941763"/>
          </a:xfrm>
        </p:spPr>
        <p:txBody>
          <a:bodyPr wrap="none">
            <a:noAutofit/>
          </a:bodyPr>
          <a:lstStyle/>
          <a:p>
            <a:pPr>
              <a:buNone/>
            </a:pPr>
            <a:r>
              <a:rPr lang="en-US" dirty="0" smtClean="0"/>
              <a:t> </a:t>
            </a:r>
            <a:r>
              <a:rPr lang="en-US" b="1" dirty="0" smtClean="0"/>
              <a:t>Bleach (Disinfectant)</a:t>
            </a:r>
          </a:p>
          <a:p>
            <a:pPr>
              <a:buNone/>
            </a:pPr>
            <a:r>
              <a:rPr lang="en-US" b="1" dirty="0" smtClean="0"/>
              <a:t>   </a:t>
            </a:r>
            <a:r>
              <a:rPr lang="en-US" sz="1900" b="1" dirty="0" smtClean="0"/>
              <a:t>5.25% (Household Bleach)</a:t>
            </a:r>
          </a:p>
          <a:p>
            <a:pPr>
              <a:buNone/>
            </a:pPr>
            <a:r>
              <a:rPr lang="en-US" sz="1900" b="1" dirty="0" smtClean="0"/>
              <a:t>    ¼ C. per gallon of water</a:t>
            </a:r>
          </a:p>
          <a:p>
            <a:pPr>
              <a:lnSpc>
                <a:spcPct val="150000"/>
              </a:lnSpc>
              <a:buNone/>
            </a:pPr>
            <a:r>
              <a:rPr lang="en-US" sz="1900" b="1" dirty="0" smtClean="0"/>
              <a:t>    </a:t>
            </a:r>
          </a:p>
          <a:p>
            <a:pPr>
              <a:lnSpc>
                <a:spcPct val="150000"/>
              </a:lnSpc>
              <a:buNone/>
            </a:pPr>
            <a:r>
              <a:rPr lang="en-US" sz="1900" b="1" dirty="0" smtClean="0"/>
              <a:t>    6.00% (Ultra Bleach)</a:t>
            </a:r>
          </a:p>
          <a:p>
            <a:pPr>
              <a:buNone/>
            </a:pPr>
            <a:r>
              <a:rPr lang="en-US" sz="1900" b="1" dirty="0" smtClean="0"/>
              <a:t>    3.5 </a:t>
            </a:r>
            <a:r>
              <a:rPr lang="en-US" sz="1900" b="1" dirty="0" err="1" smtClean="0"/>
              <a:t>Tblsp</a:t>
            </a:r>
            <a:r>
              <a:rPr lang="en-US" sz="1900" b="1" dirty="0" smtClean="0"/>
              <a:t> per gallon </a:t>
            </a:r>
          </a:p>
          <a:p>
            <a:pPr>
              <a:buNone/>
            </a:pPr>
            <a:endParaRPr lang="en-US" sz="1900" b="1" dirty="0" smtClean="0"/>
          </a:p>
          <a:p>
            <a:pPr>
              <a:buNone/>
            </a:pPr>
            <a:r>
              <a:rPr lang="en-US" sz="1900" dirty="0" smtClean="0"/>
              <a:t>  </a:t>
            </a:r>
            <a:r>
              <a:rPr lang="en-US" sz="2000" b="1" dirty="0" smtClean="0"/>
              <a:t>Results in</a:t>
            </a:r>
            <a:r>
              <a:rPr lang="en-US" sz="1900" b="1" dirty="0" smtClean="0"/>
              <a:t>:  Approx 1000 </a:t>
            </a:r>
            <a:r>
              <a:rPr lang="en-US" sz="1900" b="1" dirty="0" err="1" smtClean="0"/>
              <a:t>ppm</a:t>
            </a:r>
            <a:endParaRPr lang="en-US" sz="1900" b="1" dirty="0" smtClean="0"/>
          </a:p>
          <a:p>
            <a:pPr>
              <a:buNone/>
            </a:pPr>
            <a:r>
              <a:rPr lang="en-US" sz="1900" b="1" dirty="0" smtClean="0"/>
              <a:t>  </a:t>
            </a:r>
            <a:r>
              <a:rPr lang="en-US" sz="2000" b="1" dirty="0" smtClean="0"/>
              <a:t>Contact time</a:t>
            </a:r>
            <a:r>
              <a:rPr lang="en-US" sz="1900" b="1" dirty="0" smtClean="0"/>
              <a:t>:  1 minute</a:t>
            </a:r>
          </a:p>
          <a:p>
            <a:pPr>
              <a:buNone/>
            </a:pPr>
            <a:r>
              <a:rPr lang="en-US" sz="1900" b="1" dirty="0" smtClean="0"/>
              <a:t>  </a:t>
            </a:r>
            <a:r>
              <a:rPr lang="en-US" sz="1800" b="1" dirty="0" smtClean="0"/>
              <a:t>*CDC recommends 2 minutes</a:t>
            </a:r>
          </a:p>
          <a:p>
            <a:pPr>
              <a:buNone/>
            </a:pPr>
            <a:r>
              <a:rPr lang="en-US" sz="1800" b="1" dirty="0" smtClean="0">
                <a:solidFill>
                  <a:schemeClr val="accent2">
                    <a:lumMod val="75000"/>
                  </a:schemeClr>
                </a:solidFill>
              </a:rPr>
              <a:t>   </a:t>
            </a:r>
            <a:r>
              <a:rPr lang="en-US" sz="2000" b="1" u="sng" dirty="0" smtClean="0">
                <a:solidFill>
                  <a:schemeClr val="accent2">
                    <a:lumMod val="75000"/>
                  </a:schemeClr>
                </a:solidFill>
              </a:rPr>
              <a:t>Clearly Label Container</a:t>
            </a:r>
            <a:endParaRPr lang="en-US" sz="1900" b="1" u="sng" dirty="0" smtClean="0">
              <a:solidFill>
                <a:schemeClr val="accent2">
                  <a:lumMod val="75000"/>
                </a:schemeClr>
              </a:solidFill>
            </a:endParaRPr>
          </a:p>
          <a:p>
            <a:pPr>
              <a:buNone/>
            </a:pPr>
            <a:r>
              <a:rPr lang="en-US" sz="2000" b="1" dirty="0" smtClean="0"/>
              <a:t>   </a:t>
            </a:r>
          </a:p>
        </p:txBody>
      </p:sp>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2296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60000"/>
                    <a:lumOff val="40000"/>
                  </a:schemeClr>
                </a:solidFill>
                <a:effectLst>
                  <a:outerShdw blurRad="31750" dist="25400" dir="5400000" algn="tl" rotWithShape="0">
                    <a:srgbClr val="000000">
                      <a:alpha val="25000"/>
                    </a:srgbClr>
                  </a:outerShdw>
                </a:effectLst>
                <a:uLnTx/>
                <a:uFillTx/>
                <a:latin typeface="+mj-lt"/>
                <a:ea typeface="+mj-ea"/>
                <a:cs typeface="+mj-cs"/>
              </a:rPr>
              <a:t>FOOD SERVICE REQUIREMENTS</a:t>
            </a:r>
            <a:endParaRPr kumimoji="0" lang="en-US" sz="3200" b="1" i="0" u="none" strike="noStrike" kern="1200" cap="none" spc="0" normalizeH="0" baseline="0" noProof="0" dirty="0">
              <a:ln>
                <a:noFill/>
              </a:ln>
              <a:solidFill>
                <a:schemeClr val="accent2">
                  <a:lumMod val="60000"/>
                  <a:lumOff val="4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3" name="Rectangle 2"/>
          <p:cNvSpPr/>
          <p:nvPr/>
        </p:nvSpPr>
        <p:spPr>
          <a:xfrm>
            <a:off x="228600" y="762000"/>
            <a:ext cx="8610600" cy="1077218"/>
          </a:xfrm>
          <a:prstGeom prst="rect">
            <a:avLst/>
          </a:prstGeom>
        </p:spPr>
        <p:txBody>
          <a:bodyPr wrap="square">
            <a:spAutoFit/>
          </a:bodyPr>
          <a:lstStyle/>
          <a:p>
            <a:pPr marL="457200" indent="-457200" algn="ctr"/>
            <a:r>
              <a:rPr lang="en-US" sz="2000" dirty="0" smtClean="0">
                <a:latin typeface="Arial Rounded MT Bold" pitchFamily="34" charset="0"/>
              </a:rPr>
              <a:t>     </a:t>
            </a:r>
          </a:p>
          <a:p>
            <a:pPr marL="457200" indent="-457200" algn="ctr"/>
            <a:r>
              <a:rPr lang="en-US" sz="2000" dirty="0" smtClean="0">
                <a:latin typeface="Arial Rounded MT Bold" pitchFamily="34" charset="0"/>
              </a:rPr>
              <a:t> </a:t>
            </a:r>
            <a:r>
              <a:rPr lang="en-US" sz="2200" dirty="0" smtClean="0">
                <a:latin typeface="Arial Rounded MT Bold" pitchFamily="34" charset="0"/>
              </a:rPr>
              <a:t>Facilities Providing Meals/Snacks Shall Meet Requirements of </a:t>
            </a:r>
            <a:r>
              <a:rPr lang="en-US" sz="2200" u="sng" dirty="0" smtClean="0">
                <a:latin typeface="Arial Rounded MT Bold" pitchFamily="34" charset="0"/>
              </a:rPr>
              <a:t>Colorado Retail Food Establishment Rules and Regulations</a:t>
            </a:r>
            <a:endParaRPr lang="en-US" sz="2200" u="sng" dirty="0">
              <a:latin typeface="Arial Rounded MT Bold" pitchFamily="34" charset="0"/>
            </a:endParaRPr>
          </a:p>
        </p:txBody>
      </p:sp>
      <p:sp>
        <p:nvSpPr>
          <p:cNvPr id="4" name="TextBox 3"/>
          <p:cNvSpPr txBox="1"/>
          <p:nvPr/>
        </p:nvSpPr>
        <p:spPr>
          <a:xfrm>
            <a:off x="381000" y="1828800"/>
            <a:ext cx="7696200" cy="4093428"/>
          </a:xfrm>
          <a:prstGeom prst="rect">
            <a:avLst/>
          </a:prstGeom>
          <a:noFill/>
        </p:spPr>
        <p:txBody>
          <a:bodyPr wrap="square" rtlCol="0">
            <a:spAutoFit/>
          </a:bodyPr>
          <a:lstStyle/>
          <a:p>
            <a:pPr algn="ctr"/>
            <a:endParaRPr lang="en-US" sz="2000" dirty="0" smtClean="0">
              <a:latin typeface="Arial Rounded MT Bold" pitchFamily="34" charset="0"/>
            </a:endParaRPr>
          </a:p>
          <a:p>
            <a:pPr algn="ctr"/>
            <a:r>
              <a:rPr lang="en-US" sz="2000" dirty="0" smtClean="0">
                <a:latin typeface="Arial Rounded MT Bold" pitchFamily="34" charset="0"/>
              </a:rPr>
              <a:t>Key Exceptions:</a:t>
            </a:r>
          </a:p>
          <a:p>
            <a:endParaRPr lang="en-US" sz="2000" dirty="0" smtClean="0">
              <a:latin typeface="Arial Rounded MT Bold" pitchFamily="34" charset="0"/>
            </a:endParaRPr>
          </a:p>
          <a:p>
            <a:pPr marL="457200" indent="-457200"/>
            <a:r>
              <a:rPr lang="en-US" sz="2000" dirty="0" smtClean="0">
                <a:cs typeface="Times New Roman" pitchFamily="18" charset="0"/>
              </a:rPr>
              <a:t>     </a:t>
            </a:r>
            <a:r>
              <a:rPr lang="en-US" sz="2000" b="1" dirty="0" smtClean="0">
                <a:cs typeface="Times New Roman" pitchFamily="18" charset="0"/>
              </a:rPr>
              <a:t>1</a:t>
            </a:r>
            <a:r>
              <a:rPr lang="en-US" sz="2000" dirty="0" smtClean="0">
                <a:cs typeface="Times New Roman" pitchFamily="18" charset="0"/>
              </a:rPr>
              <a:t>.  </a:t>
            </a:r>
            <a:r>
              <a:rPr lang="en-US" sz="2000" b="1" dirty="0" smtClean="0">
                <a:cs typeface="Times New Roman" pitchFamily="18" charset="0"/>
              </a:rPr>
              <a:t>Limited grease cooking - no commercial hoods required</a:t>
            </a:r>
            <a:r>
              <a:rPr lang="en-US" sz="2000" b="1" i="1" dirty="0" smtClean="0">
                <a:cs typeface="Times New Roman" pitchFamily="18" charset="0"/>
              </a:rPr>
              <a:t>.</a:t>
            </a:r>
          </a:p>
          <a:p>
            <a:pPr marL="457200" indent="-457200"/>
            <a:endParaRPr lang="en-US" sz="2000" b="1" i="1" dirty="0" smtClean="0">
              <a:cs typeface="Times New Roman" pitchFamily="18" charset="0"/>
            </a:endParaRPr>
          </a:p>
          <a:p>
            <a:pPr marL="457200" indent="-457200"/>
            <a:r>
              <a:rPr lang="en-US" sz="2000" b="1" i="1" dirty="0" smtClean="0">
                <a:cs typeface="Times New Roman" pitchFamily="18" charset="0"/>
              </a:rPr>
              <a:t>     2.  </a:t>
            </a:r>
            <a:r>
              <a:rPr lang="en-US" sz="2000" b="1" dirty="0" smtClean="0">
                <a:cs typeface="Times New Roman" pitchFamily="18" charset="0"/>
              </a:rPr>
              <a:t>Domestic equipment allowed when:</a:t>
            </a:r>
            <a:endParaRPr lang="en-US" sz="2000" dirty="0" smtClean="0">
              <a:cs typeface="Times New Roman" pitchFamily="18" charset="0"/>
            </a:endParaRPr>
          </a:p>
          <a:p>
            <a:pPr marL="457200" indent="-457200"/>
            <a:r>
              <a:rPr lang="en-US" sz="2000" dirty="0" smtClean="0">
                <a:cs typeface="Times New Roman" pitchFamily="18" charset="0"/>
              </a:rPr>
              <a:t>          </a:t>
            </a:r>
            <a:r>
              <a:rPr lang="en-US" sz="2000" b="1" dirty="0" smtClean="0">
                <a:cs typeface="Times New Roman" pitchFamily="18" charset="0"/>
              </a:rPr>
              <a:t>a.  Specialized group/residential facilities, camps, 15 or fewer </a:t>
            </a:r>
          </a:p>
          <a:p>
            <a:pPr marL="457200" indent="-457200"/>
            <a:r>
              <a:rPr lang="en-US" sz="2000" b="1" dirty="0" smtClean="0">
                <a:cs typeface="Times New Roman" pitchFamily="18" charset="0"/>
              </a:rPr>
              <a:t>                children, or</a:t>
            </a:r>
          </a:p>
          <a:p>
            <a:pPr marL="457200" indent="-457200"/>
            <a:r>
              <a:rPr lang="en-US" sz="2000" b="1" i="1" dirty="0" smtClean="0">
                <a:cs typeface="Times New Roman" pitchFamily="18" charset="0"/>
              </a:rPr>
              <a:t>          </a:t>
            </a:r>
            <a:r>
              <a:rPr lang="en-US" sz="2000" b="1" dirty="0" smtClean="0">
                <a:cs typeface="Times New Roman" pitchFamily="18" charset="0"/>
              </a:rPr>
              <a:t>b.  Infant nurseries, toddler nurseries, kindergartens, or</a:t>
            </a:r>
          </a:p>
          <a:p>
            <a:pPr marL="457200" indent="-457200"/>
            <a:r>
              <a:rPr lang="en-US" sz="2000" b="1" i="1" dirty="0" smtClean="0">
                <a:cs typeface="Times New Roman" pitchFamily="18" charset="0"/>
              </a:rPr>
              <a:t>          </a:t>
            </a:r>
            <a:r>
              <a:rPr lang="en-US" sz="2000" b="1" dirty="0" smtClean="0">
                <a:cs typeface="Times New Roman" pitchFamily="18" charset="0"/>
              </a:rPr>
              <a:t>c.  Operated less than 4 hrs/day, or</a:t>
            </a:r>
          </a:p>
          <a:p>
            <a:pPr marL="457200" indent="-457200"/>
            <a:r>
              <a:rPr lang="en-US" sz="2000" b="1" i="1" dirty="0" smtClean="0">
                <a:cs typeface="Times New Roman" pitchFamily="18" charset="0"/>
              </a:rPr>
              <a:t>          </a:t>
            </a:r>
            <a:r>
              <a:rPr lang="en-US" sz="2000" b="1" dirty="0" smtClean="0">
                <a:cs typeface="Times New Roman" pitchFamily="18" charset="0"/>
              </a:rPr>
              <a:t>d.  Other facilities where menu is simple.</a:t>
            </a:r>
            <a:endParaRPr lang="en-US" sz="2000" dirty="0" smtClean="0">
              <a:cs typeface="Times New Roman" pitchFamily="18" charset="0"/>
            </a:endParaRPr>
          </a:p>
          <a:p>
            <a:pPr marL="457200" indent="-457200" algn="ctr"/>
            <a:endParaRPr lang="en-US" sz="2000" dirty="0" smtClean="0">
              <a:cs typeface="Times New Roman" pitchFamily="18" charset="0"/>
            </a:endParaRPr>
          </a:p>
          <a:p>
            <a:pPr marL="457200" indent="-457200"/>
            <a:r>
              <a:rPr lang="en-US" sz="2000" dirty="0" smtClean="0">
                <a:cs typeface="Times New Roman" pitchFamily="18" charset="0"/>
              </a:rPr>
              <a:t>     </a:t>
            </a:r>
            <a:endParaRPr lang="en-US" sz="2000" b="1" i="1" dirty="0">
              <a:cs typeface="Times New Roman" pitchFamily="18" charset="0"/>
            </a:endParaRPr>
          </a:p>
        </p:txBody>
      </p:sp>
      <p:sp>
        <p:nvSpPr>
          <p:cNvPr id="6" name="TextBox 5"/>
          <p:cNvSpPr txBox="1"/>
          <p:nvPr/>
        </p:nvSpPr>
        <p:spPr>
          <a:xfrm>
            <a:off x="609600" y="3124201"/>
            <a:ext cx="8077200" cy="2246769"/>
          </a:xfrm>
          <a:prstGeom prst="rect">
            <a:avLst/>
          </a:prstGeom>
          <a:noFill/>
        </p:spPr>
        <p:txBody>
          <a:bodyPr wrap="square" rtlCol="0">
            <a:spAutoFit/>
          </a:bodyPr>
          <a:lstStyle/>
          <a:p>
            <a:r>
              <a:rPr lang="en-US" sz="2000" dirty="0" smtClean="0">
                <a:latin typeface="Arial Rounded MT Bold" pitchFamily="34" charset="0"/>
              </a:rPr>
              <a:t>   </a:t>
            </a:r>
            <a:r>
              <a:rPr lang="en-US" sz="2000" dirty="0" smtClean="0">
                <a:latin typeface="Arial Rounded MT Bold" pitchFamily="34" charset="0"/>
                <a:cs typeface="Times New Roman" pitchFamily="18" charset="0"/>
              </a:rPr>
              <a:t>                </a:t>
            </a:r>
          </a:p>
          <a:p>
            <a:pPr>
              <a:lnSpc>
                <a:spcPct val="150000"/>
              </a:lnSpc>
            </a:pPr>
            <a:r>
              <a:rPr lang="en-US" sz="2000" dirty="0" smtClean="0">
                <a:latin typeface="Arial Rounded MT Bold" pitchFamily="34" charset="0"/>
                <a:cs typeface="Times New Roman" pitchFamily="18" charset="0"/>
              </a:rPr>
              <a:t>                 </a:t>
            </a:r>
          </a:p>
          <a:p>
            <a:pPr>
              <a:lnSpc>
                <a:spcPct val="150000"/>
              </a:lnSpc>
            </a:pPr>
            <a:endParaRPr lang="en-US" sz="2000" dirty="0" smtClean="0">
              <a:latin typeface="Arial Rounded MT Bold" pitchFamily="34" charset="0"/>
              <a:cs typeface="Times New Roman" pitchFamily="18" charset="0"/>
            </a:endParaRPr>
          </a:p>
          <a:p>
            <a:r>
              <a:rPr lang="en-US" sz="2000" dirty="0" smtClean="0">
                <a:latin typeface="Arial Rounded MT Bold" pitchFamily="34" charset="0"/>
                <a:cs typeface="Times New Roman" pitchFamily="18" charset="0"/>
              </a:rPr>
              <a:t>                             </a:t>
            </a:r>
          </a:p>
          <a:p>
            <a:r>
              <a:rPr lang="en-US" sz="2000" dirty="0" smtClean="0">
                <a:latin typeface="Arial Rounded MT Bold" pitchFamily="34" charset="0"/>
                <a:cs typeface="Times New Roman" pitchFamily="18" charset="0"/>
              </a:rPr>
              <a:t>                         </a:t>
            </a:r>
          </a:p>
          <a:p>
            <a:endParaRPr lang="en-US" sz="2000" dirty="0">
              <a:cs typeface="Times New Roman" pitchFamily="18" charset="0"/>
            </a:endParaRPr>
          </a:p>
        </p:txBody>
      </p:sp>
      <p:sp>
        <p:nvSpPr>
          <p:cNvPr id="7" name="Frame 6"/>
          <p:cNvSpPr/>
          <p:nvPr/>
        </p:nvSpPr>
        <p:spPr>
          <a:xfrm>
            <a:off x="1295400" y="152400"/>
            <a:ext cx="6553200" cy="838200"/>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7772400" cy="1138773"/>
          </a:xfrm>
          <a:prstGeom prst="rect">
            <a:avLst/>
          </a:prstGeom>
        </p:spPr>
        <p:txBody>
          <a:bodyPr wrap="square">
            <a:spAutoFit/>
          </a:bodyPr>
          <a:lstStyle/>
          <a:p>
            <a:pPr algn="ctr"/>
            <a:r>
              <a:rPr lang="en-US" sz="3600" dirty="0" smtClean="0">
                <a:effectLst>
                  <a:outerShdw blurRad="38100" dist="38100" dir="2700000" algn="tl">
                    <a:srgbClr val="000000">
                      <a:alpha val="43137"/>
                    </a:srgbClr>
                  </a:outerShdw>
                </a:effectLst>
              </a:rPr>
              <a:t>TOXIC  MATERIAL  MANAGEMENT</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INSECT &amp; RODENT CONTROL</a:t>
            </a:r>
            <a:endParaRPr lang="en-US" sz="3200" dirty="0">
              <a:effectLst>
                <a:outerShdw blurRad="38100" dist="38100" dir="2700000" algn="tl">
                  <a:srgbClr val="000000">
                    <a:alpha val="43137"/>
                  </a:srgbClr>
                </a:outerShdw>
              </a:effectLst>
            </a:endParaRPr>
          </a:p>
        </p:txBody>
      </p:sp>
      <p:sp>
        <p:nvSpPr>
          <p:cNvPr id="3" name="Rectangle 2"/>
          <p:cNvSpPr/>
          <p:nvPr/>
        </p:nvSpPr>
        <p:spPr>
          <a:xfrm>
            <a:off x="1524000" y="1600200"/>
            <a:ext cx="6248400" cy="4154984"/>
          </a:xfrm>
          <a:prstGeom prst="rect">
            <a:avLst/>
          </a:prstGeom>
        </p:spPr>
        <p:txBody>
          <a:bodyPr wrap="square">
            <a:spAutoFit/>
          </a:bodyPr>
          <a:lstStyle/>
          <a:p>
            <a:pPr marL="514350" indent="-514350">
              <a:buFont typeface="+mj-lt"/>
              <a:buAutoNum type="romanUcPeriod"/>
            </a:pPr>
            <a:r>
              <a:rPr lang="en-US" dirty="0" smtClean="0"/>
              <a:t>Use pesticides as a last resort.</a:t>
            </a:r>
          </a:p>
          <a:p>
            <a:pPr marL="514350" indent="-514350">
              <a:buFont typeface="+mj-lt"/>
              <a:buAutoNum type="romanUcPeriod"/>
            </a:pPr>
            <a:r>
              <a:rPr lang="en-US" dirty="0" smtClean="0"/>
              <a:t>Follow label instructions, apply only when children are not present.</a:t>
            </a:r>
          </a:p>
          <a:p>
            <a:pPr marL="514350" indent="-514350">
              <a:buFont typeface="+mj-lt"/>
              <a:buAutoNum type="romanUcPeriod"/>
            </a:pPr>
            <a:r>
              <a:rPr lang="en-US" dirty="0" smtClean="0"/>
              <a:t>Do not contaminate surfaces contacted by food and/or children.</a:t>
            </a:r>
          </a:p>
          <a:p>
            <a:pPr marL="514350" indent="-514350">
              <a:buFont typeface="+mj-lt"/>
              <a:buAutoNum type="romanUcPeriod"/>
            </a:pPr>
            <a:r>
              <a:rPr lang="en-US" dirty="0" smtClean="0"/>
              <a:t>Only U.S. EPA registered insecticides, </a:t>
            </a:r>
            <a:r>
              <a:rPr lang="en-US" dirty="0" err="1" smtClean="0"/>
              <a:t>rodenticides</a:t>
            </a:r>
            <a:r>
              <a:rPr lang="en-US" dirty="0" smtClean="0"/>
              <a:t>, and herbicides may be used.</a:t>
            </a:r>
          </a:p>
          <a:p>
            <a:pPr marL="514350" indent="-514350">
              <a:buFont typeface="+mj-lt"/>
              <a:buAutoNum type="romanUcPeriod"/>
            </a:pPr>
            <a:r>
              <a:rPr lang="en-US" dirty="0" err="1" smtClean="0"/>
              <a:t>Rodenticides</a:t>
            </a:r>
            <a:r>
              <a:rPr lang="en-US" dirty="0" smtClean="0"/>
              <a:t> in tamper proof  box, cake or pellet form.</a:t>
            </a:r>
          </a:p>
          <a:p>
            <a:pPr marL="514350" indent="-514350">
              <a:buFont typeface="+mj-lt"/>
              <a:buAutoNum type="romanUcPeriod"/>
            </a:pPr>
            <a:r>
              <a:rPr lang="en-US" dirty="0" smtClean="0"/>
              <a:t>Restricted pesticides applied only by certified pest control operator</a:t>
            </a:r>
            <a:endParaRPr lang="en-US" dirty="0"/>
          </a:p>
        </p:txBody>
      </p:sp>
      <p:pic>
        <p:nvPicPr>
          <p:cNvPr id="2050" name="Picture 2" descr="C:\Documents and Settings\RCarns\Local Settings\Temporary Internet Files\Content.IE5\ABBP1HT8\MC900053176[1].wmf"/>
          <p:cNvPicPr>
            <a:picLocks noChangeAspect="1" noChangeArrowheads="1"/>
          </p:cNvPicPr>
          <p:nvPr/>
        </p:nvPicPr>
        <p:blipFill>
          <a:blip r:embed="rId2" cstate="print"/>
          <a:srcRect/>
          <a:stretch>
            <a:fillRect/>
          </a:stretch>
        </p:blipFill>
        <p:spPr bwMode="auto">
          <a:xfrm>
            <a:off x="228600" y="5334000"/>
            <a:ext cx="1809750" cy="1328738"/>
          </a:xfrm>
          <a:prstGeom prst="rect">
            <a:avLst/>
          </a:prstGeom>
          <a:noFill/>
        </p:spPr>
      </p:pic>
      <p:pic>
        <p:nvPicPr>
          <p:cNvPr id="2051" name="Picture 3" descr="C:\Documents and Settings\RCarns\Local Settings\Temporary Internet Files\Content.IE5\E07SYCA5\MC900030535[1].wmf"/>
          <p:cNvPicPr>
            <a:picLocks noChangeAspect="1" noChangeArrowheads="1"/>
          </p:cNvPicPr>
          <p:nvPr/>
        </p:nvPicPr>
        <p:blipFill>
          <a:blip r:embed="rId3" cstate="print"/>
          <a:srcRect/>
          <a:stretch>
            <a:fillRect/>
          </a:stretch>
        </p:blipFill>
        <p:spPr bwMode="auto">
          <a:xfrm>
            <a:off x="7527925" y="1196975"/>
            <a:ext cx="1114425" cy="1817688"/>
          </a:xfrm>
          <a:prstGeom prst="rect">
            <a:avLst/>
          </a:prstGeom>
          <a:noFill/>
        </p:spPr>
      </p:pic>
      <p:pic>
        <p:nvPicPr>
          <p:cNvPr id="2052" name="Picture 4" descr="C:\Documents and Settings\RCarns\Local Settings\Temporary Internet Files\Content.IE5\511ZUJ0I\MP900341926[1].jpg"/>
          <p:cNvPicPr>
            <a:picLocks noChangeAspect="1" noChangeArrowheads="1"/>
          </p:cNvPicPr>
          <p:nvPr/>
        </p:nvPicPr>
        <p:blipFill>
          <a:blip r:embed="rId4" cstate="print"/>
          <a:srcRect/>
          <a:stretch>
            <a:fillRect/>
          </a:stretch>
        </p:blipFill>
        <p:spPr bwMode="auto">
          <a:xfrm>
            <a:off x="6705600" y="4724400"/>
            <a:ext cx="2057400" cy="1905000"/>
          </a:xfrm>
          <a:prstGeom prst="rect">
            <a:avLst/>
          </a:prstGeom>
          <a:noFill/>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lipart\TOrr\SkullX.gif"/>
          <p:cNvPicPr>
            <a:picLocks noChangeAspect="1" noChangeArrowheads="1"/>
          </p:cNvPicPr>
          <p:nvPr/>
        </p:nvPicPr>
        <p:blipFill>
          <a:blip r:embed="rId2" cstate="print"/>
          <a:srcRect/>
          <a:stretch>
            <a:fillRect/>
          </a:stretch>
        </p:blipFill>
        <p:spPr bwMode="auto">
          <a:xfrm>
            <a:off x="685800" y="228600"/>
            <a:ext cx="660400" cy="660400"/>
          </a:xfrm>
          <a:prstGeom prst="rect">
            <a:avLst/>
          </a:prstGeom>
          <a:solidFill>
            <a:schemeClr val="accent2"/>
          </a:solidFill>
        </p:spPr>
      </p:pic>
      <p:pic>
        <p:nvPicPr>
          <p:cNvPr id="3" name="Picture 5" descr="S:\clipart\TOrr\SkullX.gif"/>
          <p:cNvPicPr>
            <a:picLocks noChangeAspect="1" noChangeArrowheads="1"/>
          </p:cNvPicPr>
          <p:nvPr/>
        </p:nvPicPr>
        <p:blipFill>
          <a:blip r:embed="rId2" cstate="print"/>
          <a:srcRect/>
          <a:stretch>
            <a:fillRect/>
          </a:stretch>
        </p:blipFill>
        <p:spPr bwMode="auto">
          <a:xfrm>
            <a:off x="8153400" y="228600"/>
            <a:ext cx="660400" cy="660400"/>
          </a:xfrm>
          <a:prstGeom prst="rect">
            <a:avLst/>
          </a:prstGeom>
          <a:solidFill>
            <a:schemeClr val="accent2"/>
          </a:solidFill>
        </p:spPr>
      </p:pic>
      <p:pic>
        <p:nvPicPr>
          <p:cNvPr id="4" name="Picture 5" descr="S:\clipart\TOrr\SkullX.gif"/>
          <p:cNvPicPr>
            <a:picLocks noChangeAspect="1" noChangeArrowheads="1"/>
          </p:cNvPicPr>
          <p:nvPr/>
        </p:nvPicPr>
        <p:blipFill>
          <a:blip r:embed="rId2" cstate="print"/>
          <a:srcRect/>
          <a:stretch>
            <a:fillRect/>
          </a:stretch>
        </p:blipFill>
        <p:spPr bwMode="auto">
          <a:xfrm>
            <a:off x="609600" y="5867400"/>
            <a:ext cx="660400" cy="660400"/>
          </a:xfrm>
          <a:prstGeom prst="rect">
            <a:avLst/>
          </a:prstGeom>
          <a:solidFill>
            <a:schemeClr val="accent2"/>
          </a:solidFill>
        </p:spPr>
      </p:pic>
      <p:pic>
        <p:nvPicPr>
          <p:cNvPr id="5" name="Picture 5" descr="S:\clipart\TOrr\SkullX.gif"/>
          <p:cNvPicPr>
            <a:picLocks noChangeAspect="1" noChangeArrowheads="1"/>
          </p:cNvPicPr>
          <p:nvPr/>
        </p:nvPicPr>
        <p:blipFill>
          <a:blip r:embed="rId2" cstate="print"/>
          <a:srcRect/>
          <a:stretch>
            <a:fillRect/>
          </a:stretch>
        </p:blipFill>
        <p:spPr bwMode="auto">
          <a:xfrm>
            <a:off x="8077200" y="5867400"/>
            <a:ext cx="660400" cy="660400"/>
          </a:xfrm>
          <a:prstGeom prst="rect">
            <a:avLst/>
          </a:prstGeom>
          <a:solidFill>
            <a:schemeClr val="accent2"/>
          </a:solidFill>
        </p:spPr>
      </p:pic>
      <p:sp>
        <p:nvSpPr>
          <p:cNvPr id="6" name="TextBox 5"/>
          <p:cNvSpPr txBox="1"/>
          <p:nvPr/>
        </p:nvSpPr>
        <p:spPr>
          <a:xfrm>
            <a:off x="1524000" y="0"/>
            <a:ext cx="6629400" cy="984885"/>
          </a:xfrm>
          <a:prstGeom prst="rect">
            <a:avLst/>
          </a:prstGeom>
          <a:noFill/>
        </p:spPr>
        <p:txBody>
          <a:bodyPr wrap="square" rtlCol="0">
            <a:spAutoFit/>
          </a:bodyPr>
          <a:lstStyle/>
          <a:p>
            <a:pPr algn="ctr"/>
            <a:r>
              <a:rPr lang="en-US" sz="2900" dirty="0" smtClean="0">
                <a:effectLst>
                  <a:outerShdw blurRad="38100" dist="38100" dir="2700000" algn="tl">
                    <a:srgbClr val="000000">
                      <a:alpha val="43137"/>
                    </a:srgbClr>
                  </a:outerShdw>
                </a:effectLst>
              </a:rPr>
              <a:t>TOXIC  MATERIAL  MANAGEMENT</a:t>
            </a:r>
            <a:br>
              <a:rPr lang="en-US" sz="2900" dirty="0" smtClean="0">
                <a:effectLst>
                  <a:outerShdw blurRad="38100" dist="38100" dir="2700000" algn="tl">
                    <a:srgbClr val="000000">
                      <a:alpha val="43137"/>
                    </a:srgbClr>
                  </a:outerShdw>
                </a:effectLst>
              </a:rPr>
            </a:br>
            <a:r>
              <a:rPr lang="en-US" sz="2900" dirty="0" smtClean="0">
                <a:effectLst>
                  <a:outerShdw blurRad="38100" dist="38100" dir="2700000" algn="tl">
                    <a:srgbClr val="000000">
                      <a:alpha val="43137"/>
                    </a:srgbClr>
                  </a:outerShdw>
                </a:effectLst>
              </a:rPr>
              <a:t>INSECT  &amp;  RODENT  CONTROL</a:t>
            </a:r>
            <a:endParaRPr lang="en-US" sz="2900" dirty="0">
              <a:effectLst>
                <a:outerShdw blurRad="38100" dist="38100" dir="2700000" algn="tl">
                  <a:srgbClr val="000000">
                    <a:alpha val="43137"/>
                  </a:srgbClr>
                </a:outerShdw>
              </a:effectLst>
            </a:endParaRPr>
          </a:p>
        </p:txBody>
      </p:sp>
      <p:sp>
        <p:nvSpPr>
          <p:cNvPr id="7" name="TextBox 6"/>
          <p:cNvSpPr txBox="1"/>
          <p:nvPr/>
        </p:nvSpPr>
        <p:spPr>
          <a:xfrm>
            <a:off x="609600" y="990600"/>
            <a:ext cx="8153400" cy="5509200"/>
          </a:xfrm>
          <a:prstGeom prst="rect">
            <a:avLst/>
          </a:prstGeom>
          <a:noFill/>
        </p:spPr>
        <p:txBody>
          <a:bodyPr wrap="square" rtlCol="0">
            <a:spAutoFit/>
          </a:bodyPr>
          <a:lstStyle/>
          <a:p>
            <a:pPr marL="457200" indent="-457200">
              <a:buFont typeface="+mj-lt"/>
              <a:buAutoNum type="arabicParenR"/>
            </a:pPr>
            <a:r>
              <a:rPr lang="en-US" sz="2300" dirty="0" smtClean="0"/>
              <a:t>Limit materials to those necessary for maintenance &amp; up keep</a:t>
            </a:r>
          </a:p>
          <a:p>
            <a:pPr marL="457200" indent="-457200"/>
            <a:r>
              <a:rPr lang="en-US" sz="2300" dirty="0" smtClean="0"/>
              <a:t>       of facility.</a:t>
            </a:r>
          </a:p>
          <a:p>
            <a:pPr marL="457200" indent="-457200">
              <a:buAutoNum type="arabicParenR" startAt="2"/>
            </a:pPr>
            <a:r>
              <a:rPr lang="en-US" sz="2300" dirty="0" smtClean="0"/>
              <a:t>Labeled for easy identification.</a:t>
            </a:r>
          </a:p>
          <a:p>
            <a:pPr marL="457200" indent="-457200"/>
            <a:r>
              <a:rPr lang="en-US" sz="2300" dirty="0" smtClean="0"/>
              <a:t>3)   Stored to prevent contamination of food or surfaces touched by children.</a:t>
            </a:r>
          </a:p>
          <a:p>
            <a:pPr marL="457200" indent="-457200"/>
            <a:r>
              <a:rPr lang="en-US" sz="2300" dirty="0" smtClean="0"/>
              <a:t>4)   Stored</a:t>
            </a:r>
            <a:r>
              <a:rPr lang="en-US" sz="2300" b="1" dirty="0" smtClean="0"/>
              <a:t> </a:t>
            </a:r>
            <a:r>
              <a:rPr lang="en-US" sz="2300" u="sng" dirty="0" smtClean="0"/>
              <a:t>inaccessible</a:t>
            </a:r>
            <a:r>
              <a:rPr lang="en-US" sz="2300" dirty="0" smtClean="0"/>
              <a:t> to children.</a:t>
            </a:r>
          </a:p>
          <a:p>
            <a:pPr>
              <a:spcAft>
                <a:spcPts val="300"/>
              </a:spcAft>
            </a:pPr>
            <a:endParaRPr lang="en-US" sz="2300" b="1" dirty="0" smtClean="0"/>
          </a:p>
          <a:p>
            <a:pPr>
              <a:spcAft>
                <a:spcPts val="300"/>
              </a:spcAft>
            </a:pPr>
            <a:r>
              <a:rPr lang="en-US" sz="2300" b="1" dirty="0" smtClean="0"/>
              <a:t>ASBESTOS</a:t>
            </a:r>
            <a:r>
              <a:rPr lang="en-US" sz="2300" dirty="0" smtClean="0"/>
              <a:t> – Before renovation/demolition, inspection required by certified asbestos inspector.  Does not apply to buildings constructed after 10/12/1988.</a:t>
            </a:r>
            <a:endParaRPr lang="en-US" b="1" dirty="0" smtClean="0"/>
          </a:p>
          <a:p>
            <a:r>
              <a:rPr lang="en-US" sz="2300" b="1" dirty="0" smtClean="0"/>
              <a:t>LEAD PAINT- </a:t>
            </a:r>
            <a:r>
              <a:rPr lang="en-US" sz="2300" dirty="0" smtClean="0"/>
              <a:t>U.S. EPA Regulation (4/22/10) requires training for firms that renovate, repair or paint projects which disturb paint in pre-1979 housing and child-occupied facilities.</a:t>
            </a:r>
            <a:endParaRPr lang="en-US" sz="2300" b="1"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6096000" cy="954107"/>
          </a:xfrm>
          <a:prstGeom prst="rect">
            <a:avLst/>
          </a:prstGeom>
          <a:solidFill>
            <a:schemeClr val="accent2">
              <a:lumMod val="20000"/>
              <a:lumOff val="80000"/>
            </a:schemeClr>
          </a:solidFill>
          <a:ln>
            <a:noFill/>
          </a:ln>
        </p:spPr>
        <p:txBody>
          <a:bodyPr wrap="square" rtlCol="0">
            <a:spAutoFit/>
          </a:bodyPr>
          <a:lstStyle/>
          <a:p>
            <a:pPr algn="ctr"/>
            <a:r>
              <a:rPr lang="en-US" sz="2800" dirty="0" smtClean="0">
                <a:latin typeface="Arial Rounded MT Bold" pitchFamily="34" charset="0"/>
              </a:rPr>
              <a:t>What To Do When Illness Occurs In  The  Child Care  Facility</a:t>
            </a:r>
            <a:endParaRPr lang="en-US" sz="2800" dirty="0">
              <a:latin typeface="Arial Rounded MT Bold" pitchFamily="34" charset="0"/>
            </a:endParaRPr>
          </a:p>
        </p:txBody>
      </p:sp>
      <p:sp>
        <p:nvSpPr>
          <p:cNvPr id="5" name="TextBox 4"/>
          <p:cNvSpPr txBox="1"/>
          <p:nvPr/>
        </p:nvSpPr>
        <p:spPr>
          <a:xfrm>
            <a:off x="609600" y="1447800"/>
            <a:ext cx="7162800" cy="4955203"/>
          </a:xfrm>
          <a:prstGeom prst="rect">
            <a:avLst/>
          </a:prstGeom>
          <a:noFill/>
        </p:spPr>
        <p:txBody>
          <a:bodyPr wrap="square" rtlCol="0">
            <a:spAutoFit/>
          </a:bodyPr>
          <a:lstStyle/>
          <a:p>
            <a:pPr>
              <a:buFont typeface="Wingdings" pitchFamily="2" charset="2"/>
              <a:buChar char="ü"/>
            </a:pPr>
            <a:r>
              <a:rPr lang="en-US" sz="2000" dirty="0" smtClean="0"/>
              <a:t>The facility shall manage and control disease transmission by communication with their  NURSE CONSULTANT</a:t>
            </a:r>
            <a:r>
              <a:rPr lang="en-US" sz="1800" dirty="0" smtClean="0"/>
              <a:t>.  </a:t>
            </a:r>
            <a:r>
              <a:rPr lang="en-US" sz="2000" dirty="0" smtClean="0"/>
              <a:t>Communicable diseases shall be reported to the Department.</a:t>
            </a:r>
          </a:p>
          <a:p>
            <a:endParaRPr lang="en-US" dirty="0" smtClean="0"/>
          </a:p>
          <a:p>
            <a:pPr>
              <a:buFont typeface="Wingdings" pitchFamily="2" charset="2"/>
              <a:buChar char="ü"/>
            </a:pPr>
            <a:r>
              <a:rPr lang="en-US" sz="2000" dirty="0" smtClean="0"/>
              <a:t>Implementing currently recognized guidelines such as </a:t>
            </a:r>
            <a:r>
              <a:rPr lang="en-US" sz="2000" u="sng" dirty="0" smtClean="0"/>
              <a:t>Infectious Disease in Child Care Settings, Guidelines for Child Care Providers</a:t>
            </a:r>
            <a:r>
              <a:rPr lang="en-US" u="sng" dirty="0" smtClean="0"/>
              <a:t>.</a:t>
            </a:r>
          </a:p>
          <a:p>
            <a:pPr>
              <a:buFont typeface="Wingdings" pitchFamily="2" charset="2"/>
              <a:buChar char="ü"/>
            </a:pPr>
            <a:endParaRPr lang="en-US" u="sng" dirty="0"/>
          </a:p>
          <a:p>
            <a:pPr>
              <a:buFont typeface="Wingdings" pitchFamily="2" charset="2"/>
              <a:buChar char="ü"/>
            </a:pPr>
            <a:r>
              <a:rPr lang="en-US" sz="2000" dirty="0" smtClean="0"/>
              <a:t>If the child is ill upon arrival he or she shall not be admitted.</a:t>
            </a:r>
          </a:p>
          <a:p>
            <a:pPr>
              <a:buFont typeface="Wingdings" pitchFamily="2" charset="2"/>
              <a:buChar char="ü"/>
            </a:pPr>
            <a:endParaRPr lang="en-US" sz="2000" dirty="0"/>
          </a:p>
          <a:p>
            <a:pPr>
              <a:buFont typeface="Wingdings" pitchFamily="2" charset="2"/>
              <a:buChar char="ü"/>
            </a:pPr>
            <a:r>
              <a:rPr lang="en-US" sz="2000" dirty="0" smtClean="0"/>
              <a:t>Separating a sick child from other children until a parent or guardian can pick up the child.</a:t>
            </a:r>
          </a:p>
          <a:p>
            <a:pPr>
              <a:buFont typeface="Wingdings" pitchFamily="2" charset="2"/>
              <a:buChar char="ü"/>
            </a:pPr>
            <a:endParaRPr lang="en-US" sz="2000" dirty="0"/>
          </a:p>
          <a:p>
            <a:pPr>
              <a:buFont typeface="Wingdings" pitchFamily="2" charset="2"/>
              <a:buChar char="ü"/>
            </a:pPr>
            <a:r>
              <a:rPr lang="en-US" sz="2000" dirty="0" smtClean="0"/>
              <a:t>Child care staff shall </a:t>
            </a:r>
            <a:r>
              <a:rPr lang="en-US" sz="2000" u="sng" dirty="0" smtClean="0"/>
              <a:t>wash hands</a:t>
            </a:r>
            <a:r>
              <a:rPr lang="en-US" sz="2000" dirty="0" smtClean="0"/>
              <a:t> and </a:t>
            </a:r>
            <a:r>
              <a:rPr lang="en-US" sz="2000" u="sng" dirty="0" smtClean="0"/>
              <a:t>put on gloves </a:t>
            </a:r>
            <a:r>
              <a:rPr lang="en-US" sz="2000" dirty="0" smtClean="0"/>
              <a:t>if in contact with blood, feces and other </a:t>
            </a:r>
            <a:r>
              <a:rPr lang="en-US" sz="2000" u="sng" dirty="0" smtClean="0"/>
              <a:t>high hazard body fluids</a:t>
            </a:r>
            <a:r>
              <a:rPr lang="en-US" sz="2000" dirty="0" smtClean="0"/>
              <a:t>.</a:t>
            </a:r>
            <a:endParaRPr lang="en-US" u="sng" dirty="0" smtClean="0"/>
          </a:p>
          <a:p>
            <a:pPr>
              <a:buFont typeface="Wingdings" pitchFamily="2" charset="2"/>
              <a:buChar char="ü"/>
            </a:pPr>
            <a:endParaRPr lang="en-US" dirty="0"/>
          </a:p>
        </p:txBody>
      </p:sp>
      <p:pic>
        <p:nvPicPr>
          <p:cNvPr id="65539" name="Picture 3" descr="C:\Documents and Settings\RCarns\Local Settings\Temporary Internet Files\Content.IE5\P3MKWRSE\MC900240589[1].wmf"/>
          <p:cNvPicPr>
            <a:picLocks noChangeAspect="1" noChangeArrowheads="1"/>
          </p:cNvPicPr>
          <p:nvPr/>
        </p:nvPicPr>
        <p:blipFill>
          <a:blip r:embed="rId2" cstate="print"/>
          <a:srcRect/>
          <a:stretch>
            <a:fillRect/>
          </a:stretch>
        </p:blipFill>
        <p:spPr bwMode="auto">
          <a:xfrm>
            <a:off x="1" y="228600"/>
            <a:ext cx="1219200" cy="1295400"/>
          </a:xfrm>
          <a:prstGeom prst="rect">
            <a:avLst/>
          </a:prstGeom>
          <a:noFill/>
        </p:spPr>
      </p:pic>
      <p:pic>
        <p:nvPicPr>
          <p:cNvPr id="65540" name="Picture 4" descr="C:\Documents and Settings\RCarns\Local Settings\Temporary Internet Files\Content.IE5\WHAVKL2B\MC900440672[1].png"/>
          <p:cNvPicPr>
            <a:picLocks noChangeAspect="1" noChangeArrowheads="1"/>
          </p:cNvPicPr>
          <p:nvPr/>
        </p:nvPicPr>
        <p:blipFill>
          <a:blip r:embed="rId3" cstate="print"/>
          <a:srcRect/>
          <a:stretch>
            <a:fillRect/>
          </a:stretch>
        </p:blipFill>
        <p:spPr bwMode="auto">
          <a:xfrm>
            <a:off x="7315200" y="3505200"/>
            <a:ext cx="1600201" cy="19050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5603" name="Rectangle 1027"/>
          <p:cNvSpPr>
            <a:spLocks noGrp="1" noChangeArrowheads="1"/>
          </p:cNvSpPr>
          <p:nvPr>
            <p:ph idx="1"/>
          </p:nvPr>
        </p:nvSpPr>
        <p:spPr>
          <a:xfrm>
            <a:off x="304800" y="838200"/>
            <a:ext cx="8839200" cy="5486400"/>
          </a:xfrm>
        </p:spPr>
        <p:txBody>
          <a:bodyPr>
            <a:noAutofit/>
          </a:bodyPr>
          <a:lstStyle/>
          <a:p>
            <a:pPr>
              <a:buNone/>
            </a:pPr>
            <a:r>
              <a:rPr lang="en-US" sz="2300" b="1" dirty="0" smtClean="0"/>
              <a:t>Outdoors</a:t>
            </a:r>
            <a:r>
              <a:rPr lang="en-US" sz="2300" dirty="0" smtClean="0">
                <a:effectLst>
                  <a:outerShdw blurRad="38100" dist="38100" dir="2700000" algn="tl">
                    <a:srgbClr val="000000">
                      <a:alpha val="43137"/>
                    </a:srgbClr>
                  </a:outerShdw>
                </a:effectLst>
              </a:rPr>
              <a:t>:</a:t>
            </a:r>
          </a:p>
          <a:p>
            <a:pPr>
              <a:buNone/>
            </a:pPr>
            <a:endParaRPr lang="en-US" sz="2000" dirty="0" smtClean="0"/>
          </a:p>
          <a:p>
            <a:pPr>
              <a:buFont typeface="Wingdings" pitchFamily="2" charset="2"/>
              <a:buChar char="Ø"/>
            </a:pPr>
            <a:r>
              <a:rPr lang="en-US" sz="2000" dirty="0" smtClean="0"/>
              <a:t>Grounds </a:t>
            </a:r>
            <a:r>
              <a:rPr lang="en-US" sz="2000" dirty="0"/>
              <a:t>free of weeds, pest harborage, stagnant waters, unused </a:t>
            </a:r>
            <a:r>
              <a:rPr lang="en-US" sz="2000" dirty="0" smtClean="0"/>
              <a:t>equipment, garbage areas – well maintained.</a:t>
            </a:r>
          </a:p>
          <a:p>
            <a:pPr>
              <a:buFont typeface="Wingdings" pitchFamily="2" charset="2"/>
              <a:buChar char="Ø"/>
            </a:pPr>
            <a:r>
              <a:rPr lang="en-US" sz="2000" dirty="0" smtClean="0"/>
              <a:t>Use of wading pools by infants and toddlers not toilet trained </a:t>
            </a:r>
          </a:p>
          <a:p>
            <a:pPr>
              <a:buNone/>
            </a:pPr>
            <a:r>
              <a:rPr lang="en-US" sz="2000" dirty="0" smtClean="0"/>
              <a:t>   is prohibited.     </a:t>
            </a:r>
          </a:p>
          <a:p>
            <a:pPr>
              <a:buFont typeface="Wingdings" pitchFamily="2" charset="2"/>
              <a:buChar char="Ø"/>
            </a:pPr>
            <a:r>
              <a:rPr lang="en-US" sz="2000" dirty="0" smtClean="0"/>
              <a:t>When used, they must be kept clean and disinfected, maintain </a:t>
            </a:r>
          </a:p>
          <a:p>
            <a:pPr>
              <a:buNone/>
            </a:pPr>
            <a:r>
              <a:rPr lang="en-US" sz="2000" dirty="0" smtClean="0"/>
              <a:t>   a 0.4 to 2.0 </a:t>
            </a:r>
            <a:r>
              <a:rPr lang="en-US" sz="2000" dirty="0" err="1" smtClean="0"/>
              <a:t>ppm</a:t>
            </a:r>
            <a:r>
              <a:rPr lang="en-US" sz="2000" dirty="0" smtClean="0"/>
              <a:t> chlorine residual or equivalent, and stay </a:t>
            </a:r>
          </a:p>
          <a:p>
            <a:pPr>
              <a:buNone/>
            </a:pPr>
            <a:r>
              <a:rPr lang="en-US" sz="2000" dirty="0" smtClean="0"/>
              <a:t>   between 77°F and 90°F.</a:t>
            </a:r>
          </a:p>
          <a:p>
            <a:pPr>
              <a:buNone/>
            </a:pPr>
            <a:endParaRPr lang="en-US" sz="2000" dirty="0" smtClean="0"/>
          </a:p>
          <a:p>
            <a:pPr>
              <a:buNone/>
            </a:pPr>
            <a:r>
              <a:rPr lang="en-US" sz="2300" b="1" dirty="0" smtClean="0"/>
              <a:t>Detached Structures/Modular Classrooms</a:t>
            </a:r>
            <a:r>
              <a:rPr lang="en-US" sz="2300" dirty="0" smtClean="0"/>
              <a:t> </a:t>
            </a:r>
            <a:r>
              <a:rPr lang="en-US" sz="2000" dirty="0" smtClean="0"/>
              <a:t>– If no plumbing, shall only care for school age, restrooms </a:t>
            </a:r>
          </a:p>
          <a:p>
            <a:pPr>
              <a:buNone/>
            </a:pPr>
            <a:r>
              <a:rPr lang="en-US" sz="2000" dirty="0" smtClean="0"/>
              <a:t>   within 200 ft of structure.</a:t>
            </a:r>
            <a:endParaRPr lang="en-US" sz="2300" dirty="0" smtClean="0"/>
          </a:p>
          <a:p>
            <a:pPr>
              <a:buNone/>
            </a:pPr>
            <a:r>
              <a:rPr lang="en-US" sz="2000" dirty="0" smtClean="0"/>
              <a:t>   </a:t>
            </a:r>
          </a:p>
          <a:p>
            <a:pPr>
              <a:buNone/>
            </a:pPr>
            <a:r>
              <a:rPr lang="en-US" sz="2000" dirty="0" smtClean="0">
                <a:effectLst>
                  <a:outerShdw blurRad="38100" dist="38100" dir="2700000" algn="tl">
                    <a:srgbClr val="000000">
                      <a:alpha val="43137"/>
                    </a:srgbClr>
                  </a:outerShdw>
                </a:effectLst>
              </a:rPr>
              <a:t>  </a:t>
            </a:r>
          </a:p>
        </p:txBody>
      </p:sp>
      <p:sp>
        <p:nvSpPr>
          <p:cNvPr id="25602" name="Rectangle 1026"/>
          <p:cNvSpPr>
            <a:spLocks noGrp="1" noChangeArrowheads="1"/>
          </p:cNvSpPr>
          <p:nvPr>
            <p:ph type="title"/>
          </p:nvPr>
        </p:nvSpPr>
        <p:spPr>
          <a:xfrm>
            <a:off x="685800" y="0"/>
            <a:ext cx="7772400" cy="914400"/>
          </a:xfrm>
        </p:spPr>
        <p:txBody>
          <a:bodyPr>
            <a:noAutofit/>
          </a:bodyPr>
          <a:lstStyle/>
          <a:p>
            <a:pPr algn="ctr"/>
            <a:r>
              <a:rPr lang="en-US" sz="3200" dirty="0"/>
              <a:t>GENERAL FACILITY</a:t>
            </a:r>
          </a:p>
        </p:txBody>
      </p:sp>
      <p:pic>
        <p:nvPicPr>
          <p:cNvPr id="25607" name="Picture 1031" descr="S:\clipart\TOrr\mouse9.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48600" y="381000"/>
            <a:ext cx="711200" cy="711200"/>
          </a:xfrm>
          <a:prstGeom prst="rect">
            <a:avLst/>
          </a:prstGeom>
          <a:noFill/>
        </p:spPr>
      </p:pic>
      <p:pic>
        <p:nvPicPr>
          <p:cNvPr id="62466" name="Picture 2" descr="C:\Documents and Settings\RCarns\Local Settings\Temporary Internet Files\Content.IE5\WHAVKL2B\MC900232144[1].wmf"/>
          <p:cNvPicPr>
            <a:picLocks noChangeAspect="1" noChangeArrowheads="1"/>
          </p:cNvPicPr>
          <p:nvPr/>
        </p:nvPicPr>
        <p:blipFill>
          <a:blip r:embed="rId4" cstate="print"/>
          <a:srcRect/>
          <a:stretch>
            <a:fillRect/>
          </a:stretch>
        </p:blipFill>
        <p:spPr bwMode="auto">
          <a:xfrm>
            <a:off x="7239000" y="4953000"/>
            <a:ext cx="1649994" cy="1447800"/>
          </a:xfrm>
          <a:prstGeom prst="rect">
            <a:avLst/>
          </a:prstGeom>
          <a:noFill/>
        </p:spPr>
      </p:pic>
    </p:spTree>
  </p:cSld>
  <p:clrMapOvr>
    <a:masterClrMapping/>
  </p:clrMapOvr>
  <p:transition>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025" y="1143000"/>
            <a:ext cx="8229600" cy="4876800"/>
          </a:xfrm>
        </p:spPr>
        <p:txBody>
          <a:bodyPr>
            <a:noAutofit/>
          </a:bodyPr>
          <a:lstStyle/>
          <a:p>
            <a:pPr>
              <a:buNone/>
            </a:pPr>
            <a:r>
              <a:rPr lang="en-US" sz="2800" dirty="0" smtClean="0">
                <a:effectLst>
                  <a:outerShdw blurRad="38100" dist="38100" dir="2700000" algn="tl">
                    <a:srgbClr val="000000">
                      <a:alpha val="43137"/>
                    </a:srgbClr>
                  </a:outerShdw>
                </a:effectLst>
              </a:rPr>
              <a:t>Indoors:</a:t>
            </a:r>
          </a:p>
          <a:p>
            <a:r>
              <a:rPr lang="en-US" sz="2100" dirty="0" smtClean="0"/>
              <a:t>Building in good repair with safe, cleanable</a:t>
            </a:r>
          </a:p>
          <a:p>
            <a:pPr>
              <a:buNone/>
            </a:pPr>
            <a:r>
              <a:rPr lang="en-US" sz="2100" dirty="0" smtClean="0"/>
              <a:t>   finishes; carpeting – not permitted in restrooms, kitchens, around sinks, diaper changing areas, or laundry. </a:t>
            </a:r>
          </a:p>
          <a:p>
            <a:r>
              <a:rPr lang="en-US" sz="2100" dirty="0" smtClean="0"/>
              <a:t>Adequate lighting, heating 68ºF at floor level</a:t>
            </a:r>
            <a:r>
              <a:rPr lang="en-US" sz="2300" dirty="0" smtClean="0"/>
              <a:t>.</a:t>
            </a:r>
          </a:p>
          <a:p>
            <a:pPr>
              <a:buNone/>
            </a:pPr>
            <a:r>
              <a:rPr lang="en-US" sz="2800" dirty="0" smtClean="0">
                <a:effectLst>
                  <a:outerShdw blurRad="38100" dist="38100" dir="2700000" algn="tl">
                    <a:srgbClr val="000000">
                      <a:alpha val="43137"/>
                    </a:srgbClr>
                  </a:outerShdw>
                </a:effectLst>
              </a:rPr>
              <a:t>Care of Animals:</a:t>
            </a:r>
          </a:p>
          <a:p>
            <a:pPr>
              <a:buFont typeface="Wingdings" pitchFamily="2" charset="2"/>
              <a:buChar char="Ø"/>
            </a:pPr>
            <a:r>
              <a:rPr lang="en-US" sz="2100" dirty="0" smtClean="0"/>
              <a:t>3 adult animals per 25 children at a facility.</a:t>
            </a:r>
          </a:p>
          <a:p>
            <a:pPr>
              <a:buFont typeface="Wingdings" pitchFamily="2" charset="2"/>
              <a:buChar char="Ø"/>
            </a:pPr>
            <a:r>
              <a:rPr lang="en-US" sz="2100" dirty="0" smtClean="0"/>
              <a:t>Prohibited animals – </a:t>
            </a:r>
            <a:r>
              <a:rPr lang="en-US" sz="2100" dirty="0" err="1" smtClean="0"/>
              <a:t>Psittacine</a:t>
            </a:r>
            <a:r>
              <a:rPr lang="en-US" sz="2100" dirty="0" smtClean="0"/>
              <a:t> birds, ferrets, primates, poisonous/aggressive fish and amphibians, wild caught animals.  Children under 5 – no reptiles/amphibians.</a:t>
            </a:r>
          </a:p>
          <a:p>
            <a:pPr>
              <a:buFont typeface="Wingdings" pitchFamily="2" charset="2"/>
              <a:buChar char="Ø"/>
            </a:pPr>
            <a:r>
              <a:rPr lang="en-US" sz="2100" dirty="0" smtClean="0"/>
              <a:t>Enclosures kept clean, children supervised, fly &amp; mosquitoes controlled.</a:t>
            </a:r>
          </a:p>
          <a:p>
            <a:pPr>
              <a:buFont typeface="Wingdings" pitchFamily="2" charset="2"/>
              <a:buChar char="Ø"/>
            </a:pPr>
            <a:r>
              <a:rPr lang="en-US" sz="2100" dirty="0" smtClean="0"/>
              <a:t>Animal feed separate from human food.</a:t>
            </a:r>
          </a:p>
          <a:p>
            <a:pPr>
              <a:buFont typeface="Wingdings" pitchFamily="2" charset="2"/>
              <a:buChar char="Ø"/>
            </a:pPr>
            <a:endParaRPr lang="en-US" sz="2800" dirty="0" smtClean="0">
              <a:effectLst>
                <a:outerShdw blurRad="38100" dist="38100" dir="2700000" algn="tl">
                  <a:srgbClr val="000000">
                    <a:alpha val="43137"/>
                  </a:srgbClr>
                </a:outerShdw>
              </a:effectLst>
            </a:endParaRPr>
          </a:p>
          <a:p>
            <a:pPr>
              <a:buNone/>
            </a:pPr>
            <a:endParaRPr lang="en-US" sz="2800" dirty="0" smtClean="0">
              <a:effectLst>
                <a:outerShdw blurRad="38100" dist="38100" dir="2700000" algn="tl">
                  <a:srgbClr val="000000">
                    <a:alpha val="43137"/>
                  </a:srgbClr>
                </a:outerShdw>
              </a:effectLst>
            </a:endParaRPr>
          </a:p>
          <a:p>
            <a:endParaRPr lang="en-US" dirty="0"/>
          </a:p>
        </p:txBody>
      </p:sp>
      <p:sp>
        <p:nvSpPr>
          <p:cNvPr id="3" name="Title 2"/>
          <p:cNvSpPr>
            <a:spLocks noGrp="1"/>
          </p:cNvSpPr>
          <p:nvPr>
            <p:ph type="title"/>
          </p:nvPr>
        </p:nvSpPr>
        <p:spPr>
          <a:xfrm>
            <a:off x="1676400" y="274638"/>
            <a:ext cx="5791200" cy="1143000"/>
          </a:xfrm>
        </p:spPr>
        <p:txBody>
          <a:bodyPr>
            <a:normAutofit/>
          </a:bodyPr>
          <a:lstStyle/>
          <a:p>
            <a:pPr algn="ctr"/>
            <a:r>
              <a:rPr lang="en-US" sz="3600" dirty="0" smtClean="0"/>
              <a:t>GENERAL FACILITY</a:t>
            </a:r>
            <a:endParaRPr lang="en-US" sz="3600" dirty="0"/>
          </a:p>
        </p:txBody>
      </p:sp>
      <p:pic>
        <p:nvPicPr>
          <p:cNvPr id="63493" name="Picture 5" descr="C:\Documents and Settings\RCarns\Local Settings\Temporary Internet Files\Content.IE5\ABBP1HT8\MC900281188[1].wmf"/>
          <p:cNvPicPr>
            <a:picLocks noChangeAspect="1" noChangeArrowheads="1"/>
          </p:cNvPicPr>
          <p:nvPr/>
        </p:nvPicPr>
        <p:blipFill>
          <a:blip r:embed="rId2" cstate="print"/>
          <a:srcRect/>
          <a:stretch>
            <a:fillRect/>
          </a:stretch>
        </p:blipFill>
        <p:spPr bwMode="auto">
          <a:xfrm>
            <a:off x="7315200" y="304800"/>
            <a:ext cx="1401763" cy="1389063"/>
          </a:xfrm>
          <a:prstGeom prst="rect">
            <a:avLst/>
          </a:prstGeom>
          <a:noFill/>
        </p:spPr>
      </p:pic>
      <p:pic>
        <p:nvPicPr>
          <p:cNvPr id="4101" name="Picture 5" descr="C:\Documents and Settings\RCarns\Local Settings\Temporary Internet Files\Content.IE5\P3MKWRSE\MC900391432[1].wmf"/>
          <p:cNvPicPr>
            <a:picLocks noChangeAspect="1" noChangeArrowheads="1"/>
          </p:cNvPicPr>
          <p:nvPr/>
        </p:nvPicPr>
        <p:blipFill>
          <a:blip r:embed="rId3" cstate="print"/>
          <a:srcRect/>
          <a:stretch>
            <a:fillRect/>
          </a:stretch>
        </p:blipFill>
        <p:spPr bwMode="auto">
          <a:xfrm>
            <a:off x="7151688" y="4851400"/>
            <a:ext cx="1778000" cy="18224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4953000"/>
          </a:xfrm>
        </p:spPr>
        <p:txBody>
          <a:bodyPr>
            <a:noAutofit/>
          </a:bodyPr>
          <a:lstStyle/>
          <a:p>
            <a:pPr>
              <a:buNone/>
            </a:pPr>
            <a:r>
              <a:rPr lang="en-US" sz="2400" dirty="0" smtClean="0">
                <a:effectLst>
                  <a:outerShdw blurRad="38100" dist="38100" dir="2700000" algn="tl">
                    <a:srgbClr val="000000">
                      <a:alpha val="43137"/>
                    </a:srgbClr>
                  </a:outerShdw>
                </a:effectLst>
              </a:rPr>
              <a:t>Plumbing</a:t>
            </a:r>
          </a:p>
          <a:p>
            <a:pPr>
              <a:buNone/>
            </a:pPr>
            <a:r>
              <a:rPr lang="en-US" sz="2400" dirty="0" smtClean="0">
                <a:effectLst>
                  <a:outerShdw blurRad="38100" dist="38100" dir="2700000" algn="tl">
                    <a:srgbClr val="000000">
                      <a:alpha val="43137"/>
                    </a:srgbClr>
                  </a:outerShdw>
                </a:effectLst>
              </a:rPr>
              <a:t>  </a:t>
            </a:r>
            <a:r>
              <a:rPr lang="en-US" sz="2000" dirty="0" smtClean="0"/>
              <a:t>Water – Safe source (wells tested 1x per quarter)</a:t>
            </a:r>
          </a:p>
          <a:p>
            <a:pPr>
              <a:buNone/>
            </a:pPr>
            <a:r>
              <a:rPr lang="en-US" sz="2000" dirty="0" smtClean="0">
                <a:effectLst>
                  <a:outerShdw blurRad="38100" dist="38100" dir="2700000" algn="tl">
                    <a:srgbClr val="000000">
                      <a:alpha val="43137"/>
                    </a:srgbClr>
                  </a:outerShdw>
                </a:effectLst>
              </a:rPr>
              <a:t>    </a:t>
            </a:r>
            <a:r>
              <a:rPr lang="en-US" sz="2000" u="sng" dirty="0" smtClean="0"/>
              <a:t>Drinking water:</a:t>
            </a:r>
          </a:p>
          <a:p>
            <a:pPr>
              <a:buNone/>
            </a:pPr>
            <a:r>
              <a:rPr lang="en-US" sz="2000" dirty="0" smtClean="0"/>
              <a:t>    1</a:t>
            </a:r>
            <a:r>
              <a:rPr lang="en-US" sz="1900" dirty="0" smtClean="0"/>
              <a:t>.  </a:t>
            </a:r>
            <a:r>
              <a:rPr lang="en-US" sz="2000" dirty="0" smtClean="0"/>
              <a:t>Accessible at all times.</a:t>
            </a:r>
          </a:p>
          <a:p>
            <a:pPr>
              <a:buNone/>
            </a:pPr>
            <a:r>
              <a:rPr lang="en-US" sz="2000" dirty="0" smtClean="0"/>
              <a:t>    2.  Fountains with angled jets/orifice guards, </a:t>
            </a:r>
          </a:p>
          <a:p>
            <a:pPr>
              <a:buNone/>
            </a:pPr>
            <a:r>
              <a:rPr lang="en-US" sz="2000" dirty="0" smtClean="0"/>
              <a:t>         appropriate height.       </a:t>
            </a:r>
          </a:p>
          <a:p>
            <a:pPr>
              <a:buNone/>
            </a:pPr>
            <a:r>
              <a:rPr lang="en-US" sz="2000" dirty="0" smtClean="0"/>
              <a:t>    3.  No fountains on art or science sinks.</a:t>
            </a:r>
          </a:p>
          <a:p>
            <a:pPr>
              <a:buNone/>
            </a:pPr>
            <a:r>
              <a:rPr lang="en-US" sz="2000" dirty="0" smtClean="0"/>
              <a:t>    4.  Thermos jugs cleaned daily.</a:t>
            </a:r>
          </a:p>
          <a:p>
            <a:pPr>
              <a:buNone/>
            </a:pPr>
            <a:r>
              <a:rPr lang="en-US" sz="1900" dirty="0" smtClean="0">
                <a:effectLst>
                  <a:outerShdw blurRad="38100" dist="38100" dir="2700000" algn="tl">
                    <a:srgbClr val="000000">
                      <a:alpha val="43137"/>
                    </a:srgbClr>
                  </a:outerShdw>
                </a:effectLst>
              </a:rPr>
              <a:t>    </a:t>
            </a:r>
            <a:r>
              <a:rPr lang="en-US" sz="2000" u="sng" dirty="0" smtClean="0"/>
              <a:t>Hot Water:</a:t>
            </a:r>
          </a:p>
          <a:p>
            <a:pPr>
              <a:buNone/>
            </a:pPr>
            <a:r>
              <a:rPr lang="en-US" sz="1900" dirty="0" smtClean="0"/>
              <a:t>     1.  </a:t>
            </a:r>
            <a:r>
              <a:rPr lang="en-US" sz="2000" dirty="0" smtClean="0"/>
              <a:t>Available at all times. (90ºF – 120ºF accessible to</a:t>
            </a:r>
          </a:p>
          <a:p>
            <a:pPr>
              <a:buNone/>
            </a:pPr>
            <a:r>
              <a:rPr lang="en-US" sz="2000" dirty="0" smtClean="0"/>
              <a:t>         children)</a:t>
            </a:r>
          </a:p>
          <a:p>
            <a:pPr>
              <a:buNone/>
            </a:pPr>
            <a:r>
              <a:rPr lang="en-US" sz="2000" dirty="0" smtClean="0"/>
              <a:t>    2.  Hot water heater 90ºF to restrooms, diaper changing, </a:t>
            </a:r>
          </a:p>
          <a:p>
            <a:pPr>
              <a:buNone/>
            </a:pPr>
            <a:r>
              <a:rPr lang="en-US" sz="2000" dirty="0" smtClean="0"/>
              <a:t>         classroom sinks and 140ºF to kitchen, laundry, custodial .</a:t>
            </a:r>
          </a:p>
          <a:p>
            <a:pPr>
              <a:buNone/>
            </a:pPr>
            <a:r>
              <a:rPr lang="en-US" sz="1900" dirty="0" smtClean="0"/>
              <a:t>   </a:t>
            </a:r>
          </a:p>
          <a:p>
            <a:pPr>
              <a:buNone/>
            </a:pPr>
            <a:r>
              <a:rPr lang="en-US" sz="1900" dirty="0" smtClean="0"/>
              <a:t>        </a:t>
            </a:r>
          </a:p>
          <a:p>
            <a:pPr>
              <a:buNone/>
            </a:pPr>
            <a:r>
              <a:rPr lang="en-US" sz="2000" dirty="0" smtClean="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a:buNone/>
            </a:pPr>
            <a:endParaRPr lang="en-US" sz="2400" dirty="0" smtClean="0"/>
          </a:p>
        </p:txBody>
      </p:sp>
      <p:sp>
        <p:nvSpPr>
          <p:cNvPr id="3" name="Title 2"/>
          <p:cNvSpPr>
            <a:spLocks noGrp="1"/>
          </p:cNvSpPr>
          <p:nvPr>
            <p:ph type="title"/>
          </p:nvPr>
        </p:nvSpPr>
        <p:spPr>
          <a:xfrm>
            <a:off x="457200" y="274638"/>
            <a:ext cx="8229600" cy="868362"/>
          </a:xfrm>
        </p:spPr>
        <p:txBody>
          <a:bodyPr>
            <a:normAutofit/>
          </a:bodyPr>
          <a:lstStyle/>
          <a:p>
            <a:pPr algn="ctr"/>
            <a:r>
              <a:rPr lang="en-US" sz="3600" dirty="0" smtClean="0"/>
              <a:t>GENERAL FACILITY</a:t>
            </a:r>
            <a:endParaRPr lang="en-US" sz="3600" dirty="0"/>
          </a:p>
        </p:txBody>
      </p:sp>
      <p:pic>
        <p:nvPicPr>
          <p:cNvPr id="3074" name="Picture 2" descr="C:\Documents and Settings\RCarns\Local Settings\Temporary Internet Files\Content.IE5\511ZUJ0I\MC900232882[1].wmf"/>
          <p:cNvPicPr>
            <a:picLocks noChangeAspect="1" noChangeArrowheads="1"/>
          </p:cNvPicPr>
          <p:nvPr/>
        </p:nvPicPr>
        <p:blipFill>
          <a:blip r:embed="rId2" cstate="print"/>
          <a:srcRect/>
          <a:stretch>
            <a:fillRect/>
          </a:stretch>
        </p:blipFill>
        <p:spPr bwMode="auto">
          <a:xfrm>
            <a:off x="7543800" y="2752725"/>
            <a:ext cx="1379538" cy="22764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799" cy="5486400"/>
          </a:xfrm>
        </p:spPr>
        <p:txBody>
          <a:bodyPr>
            <a:noAutofit/>
          </a:bodyPr>
          <a:lstStyle/>
          <a:p>
            <a:pPr>
              <a:buNone/>
            </a:pPr>
            <a:r>
              <a:rPr lang="en-US" sz="28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Toilet Facilities – </a:t>
            </a:r>
            <a:r>
              <a:rPr lang="en-US" sz="1800" dirty="0" smtClean="0"/>
              <a:t>Fixtures appropriate height, platform.</a:t>
            </a:r>
            <a:endParaRPr lang="en-US" sz="1800" dirty="0" smtClean="0">
              <a:effectLst>
                <a:outerShdw blurRad="38100" dist="38100" dir="2700000" algn="tl">
                  <a:srgbClr val="000000">
                    <a:alpha val="43137"/>
                  </a:srgbClr>
                </a:outerShdw>
              </a:effectLst>
            </a:endParaRPr>
          </a:p>
          <a:p>
            <a:pPr>
              <a:buNone/>
            </a:pPr>
            <a:r>
              <a:rPr lang="en-US" sz="20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Hand Washing/Bathing Facilities </a:t>
            </a:r>
          </a:p>
          <a:p>
            <a:r>
              <a:rPr lang="en-US" sz="1800" dirty="0" smtClean="0">
                <a:effectLst>
                  <a:outerShdw blurRad="38100" dist="38100" dir="2700000" algn="tl">
                    <a:srgbClr val="000000">
                      <a:alpha val="43137"/>
                    </a:srgbClr>
                  </a:outerShdw>
                </a:effectLst>
              </a:rPr>
              <a:t>    </a:t>
            </a:r>
            <a:r>
              <a:rPr lang="en-US" sz="1800" dirty="0" smtClean="0"/>
              <a:t>  Appropriate height.</a:t>
            </a:r>
            <a:endParaRPr lang="en-US" sz="1800" dirty="0" smtClean="0">
              <a:effectLst>
                <a:outerShdw blurRad="38100" dist="38100" dir="2700000" algn="tl">
                  <a:srgbClr val="000000">
                    <a:alpha val="43137"/>
                  </a:srgbClr>
                </a:outerShdw>
              </a:effectLst>
            </a:endParaRPr>
          </a:p>
          <a:p>
            <a:r>
              <a:rPr lang="en-US" sz="1800" dirty="0" smtClean="0"/>
              <a:t>      Must be in/immediately adjacent to toilet rooms/diapering</a:t>
            </a:r>
          </a:p>
          <a:p>
            <a:pPr>
              <a:buNone/>
            </a:pPr>
            <a:r>
              <a:rPr lang="en-US" sz="1800" dirty="0" smtClean="0"/>
              <a:t>          food preparation.</a:t>
            </a:r>
          </a:p>
          <a:p>
            <a:r>
              <a:rPr lang="en-US" sz="1800" dirty="0" smtClean="0"/>
              <a:t>     *New/remodeled, care to infants, toddlers, preschoolers,</a:t>
            </a:r>
          </a:p>
          <a:p>
            <a:pPr>
              <a:buNone/>
            </a:pPr>
            <a:r>
              <a:rPr lang="en-US" sz="1800" dirty="0" smtClean="0"/>
              <a:t>          shall provide hand washing sink visible/no barriers.</a:t>
            </a:r>
          </a:p>
          <a:p>
            <a:r>
              <a:rPr lang="en-US" sz="1800" dirty="0" smtClean="0"/>
              <a:t>      Soap/paper towels from dispensers.</a:t>
            </a:r>
          </a:p>
          <a:p>
            <a:pPr>
              <a:buNone/>
            </a:pPr>
            <a:r>
              <a:rPr lang="en-US" sz="1800" dirty="0" smtClean="0"/>
              <a:t>   </a:t>
            </a:r>
            <a:r>
              <a:rPr lang="en-US" sz="2400" dirty="0" smtClean="0">
                <a:effectLst>
                  <a:outerShdw blurRad="38100" dist="38100" dir="2700000" algn="tl">
                    <a:srgbClr val="000000">
                      <a:alpha val="43137"/>
                    </a:srgbClr>
                  </a:outerShdw>
                </a:effectLst>
              </a:rPr>
              <a:t>Laundry Facilities</a:t>
            </a:r>
          </a:p>
          <a:p>
            <a:pPr>
              <a:spcBef>
                <a:spcPts val="0"/>
              </a:spcBef>
            </a:pPr>
            <a:r>
              <a:rPr lang="en-US" sz="1800" dirty="0" smtClean="0">
                <a:effectLst>
                  <a:outerShdw blurRad="38100" dist="38100" dir="2700000" algn="tl">
                    <a:srgbClr val="000000">
                      <a:alpha val="43137"/>
                    </a:srgbClr>
                  </a:outerShdw>
                </a:effectLst>
              </a:rPr>
              <a:t>      </a:t>
            </a:r>
            <a:r>
              <a:rPr lang="en-US" sz="1800" dirty="0" smtClean="0"/>
              <a:t>Inaccessible to children.</a:t>
            </a:r>
          </a:p>
          <a:p>
            <a:pPr>
              <a:spcBef>
                <a:spcPts val="0"/>
              </a:spcBef>
            </a:pPr>
            <a:r>
              <a:rPr lang="en-US" sz="1800" dirty="0" smtClean="0">
                <a:effectLst>
                  <a:outerShdw blurRad="38100" dist="38100" dir="2700000" algn="tl">
                    <a:srgbClr val="000000">
                      <a:alpha val="43137"/>
                    </a:srgbClr>
                  </a:outerShdw>
                </a:effectLst>
              </a:rPr>
              <a:t>      </a:t>
            </a:r>
            <a:r>
              <a:rPr lang="en-US" sz="1800" dirty="0" smtClean="0"/>
              <a:t>Vented.</a:t>
            </a:r>
          </a:p>
          <a:p>
            <a:pPr>
              <a:spcBef>
                <a:spcPts val="0"/>
              </a:spcBef>
            </a:pPr>
            <a:r>
              <a:rPr lang="en-US" sz="1800" dirty="0" smtClean="0">
                <a:effectLst>
                  <a:outerShdw blurRad="38100" dist="38100" dir="2700000" algn="tl">
                    <a:srgbClr val="000000">
                      <a:alpha val="43137"/>
                    </a:srgbClr>
                  </a:outerShdw>
                </a:effectLst>
              </a:rPr>
              <a:t>      </a:t>
            </a:r>
            <a:r>
              <a:rPr lang="en-US" sz="1800" dirty="0" smtClean="0"/>
              <a:t>Soiled linens in nonabsorbent bags, separated from clean, food  </a:t>
            </a:r>
          </a:p>
          <a:p>
            <a:pPr>
              <a:spcBef>
                <a:spcPts val="0"/>
              </a:spcBef>
              <a:buNone/>
            </a:pPr>
            <a:r>
              <a:rPr lang="en-US" sz="1800" dirty="0" smtClean="0">
                <a:effectLst>
                  <a:outerShdw blurRad="38100" dist="38100" dir="2700000" algn="tl">
                    <a:srgbClr val="000000">
                      <a:alpha val="43137"/>
                    </a:srgbClr>
                  </a:outerShdw>
                </a:effectLst>
              </a:rPr>
              <a:t>         </a:t>
            </a:r>
            <a:r>
              <a:rPr lang="en-US" sz="1800" dirty="0" smtClean="0"/>
              <a:t>prep/storage, restroom.</a:t>
            </a:r>
            <a:endParaRPr lang="en-US" sz="2400" dirty="0" smtClean="0">
              <a:effectLst>
                <a:outerShdw blurRad="38100" dist="38100" dir="2700000" algn="tl">
                  <a:srgbClr val="000000">
                    <a:alpha val="43137"/>
                  </a:srgbClr>
                </a:outerShdw>
              </a:effectLst>
            </a:endParaRPr>
          </a:p>
          <a:p>
            <a:pPr>
              <a:spcBef>
                <a:spcPts val="0"/>
              </a:spcBef>
            </a:pPr>
            <a:r>
              <a:rPr lang="en-US" sz="2400" dirty="0" smtClean="0">
                <a:effectLst>
                  <a:outerShdw blurRad="38100" dist="38100" dir="2700000" algn="tl">
                    <a:srgbClr val="000000">
                      <a:alpha val="43137"/>
                    </a:srgbClr>
                  </a:outerShdw>
                </a:effectLst>
              </a:rPr>
              <a:t>    </a:t>
            </a:r>
            <a:r>
              <a:rPr lang="en-US" sz="1800" dirty="0" smtClean="0"/>
              <a:t>Water temperature 140ºF, or disinfectant, or dryer 140ºF.</a:t>
            </a:r>
            <a:endParaRPr lang="en-US" sz="1800" dirty="0" smtClean="0">
              <a:effectLst>
                <a:outerShdw blurRad="38100" dist="38100" dir="2700000" algn="tl">
                  <a:srgbClr val="000000">
                    <a:alpha val="43137"/>
                  </a:srgbClr>
                </a:outerShdw>
              </a:effectLst>
            </a:endParaRPr>
          </a:p>
          <a:p>
            <a:pPr>
              <a:spcBef>
                <a:spcPts val="0"/>
              </a:spcBef>
              <a:buNone/>
            </a:pPr>
            <a:r>
              <a:rPr lang="en-US" sz="2400" dirty="0" smtClean="0">
                <a:effectLst>
                  <a:outerShdw blurRad="38100" dist="38100" dir="2700000" algn="tl">
                    <a:srgbClr val="000000">
                      <a:alpha val="43137"/>
                    </a:srgbClr>
                  </a:outerShdw>
                </a:effectLst>
              </a:rPr>
              <a:t>      </a:t>
            </a:r>
            <a:endParaRPr lang="en-US" sz="1800" dirty="0" smtClean="0"/>
          </a:p>
          <a:p>
            <a:pPr>
              <a:buNone/>
            </a:pPr>
            <a:r>
              <a:rPr lang="en-US" sz="1800" dirty="0" smtClean="0"/>
              <a:t>          </a:t>
            </a:r>
          </a:p>
          <a:p>
            <a:pPr>
              <a:buNone/>
            </a:pPr>
            <a:endParaRPr lang="en-US" sz="2800" dirty="0" smtClean="0">
              <a:effectLst>
                <a:outerShdw blurRad="38100" dist="38100" dir="2700000" algn="tl">
                  <a:srgbClr val="000000">
                    <a:alpha val="43137"/>
                  </a:srgbClr>
                </a:outerShdw>
              </a:effectLst>
            </a:endParaRPr>
          </a:p>
          <a:p>
            <a:pPr>
              <a:buNone/>
            </a:pPr>
            <a:endParaRPr lang="en-US" sz="2800" dirty="0" smtClean="0">
              <a:effectLst>
                <a:outerShdw blurRad="38100" dist="38100" dir="2700000" algn="tl">
                  <a:srgbClr val="000000">
                    <a:alpha val="43137"/>
                  </a:srgbClr>
                </a:outerShdw>
              </a:effectLst>
            </a:endParaRPr>
          </a:p>
          <a:p>
            <a:endParaRPr lang="en-US" dirty="0"/>
          </a:p>
        </p:txBody>
      </p:sp>
      <p:sp>
        <p:nvSpPr>
          <p:cNvPr id="3" name="Title 2"/>
          <p:cNvSpPr>
            <a:spLocks noGrp="1"/>
          </p:cNvSpPr>
          <p:nvPr>
            <p:ph type="title"/>
          </p:nvPr>
        </p:nvSpPr>
        <p:spPr>
          <a:xfrm>
            <a:off x="457200" y="274638"/>
            <a:ext cx="8229600" cy="868362"/>
          </a:xfrm>
        </p:spPr>
        <p:txBody>
          <a:bodyPr>
            <a:normAutofit/>
          </a:bodyPr>
          <a:lstStyle/>
          <a:p>
            <a:pPr algn="ctr"/>
            <a:r>
              <a:rPr lang="en-US" sz="3200" dirty="0" smtClean="0"/>
              <a:t>GENERAL FACILITY</a:t>
            </a:r>
            <a:endParaRPr lang="en-US" sz="3200" dirty="0"/>
          </a:p>
        </p:txBody>
      </p:sp>
      <p:pic>
        <p:nvPicPr>
          <p:cNvPr id="60418" name="Picture 2" descr="C:\Documents and Settings\RCarns\Local Settings\Temporary Internet Files\Content.IE5\KPU7O9I7\MC900356919[1].wmf"/>
          <p:cNvPicPr>
            <a:picLocks noChangeAspect="1" noChangeArrowheads="1"/>
          </p:cNvPicPr>
          <p:nvPr/>
        </p:nvPicPr>
        <p:blipFill>
          <a:blip r:embed="rId2" cstate="print"/>
          <a:srcRect/>
          <a:stretch>
            <a:fillRect/>
          </a:stretch>
        </p:blipFill>
        <p:spPr bwMode="auto">
          <a:xfrm>
            <a:off x="5486400" y="3810001"/>
            <a:ext cx="1828800" cy="1143000"/>
          </a:xfrm>
          <a:prstGeom prst="rect">
            <a:avLst/>
          </a:prstGeom>
          <a:noFill/>
        </p:spPr>
      </p:pic>
      <p:pic>
        <p:nvPicPr>
          <p:cNvPr id="60419" name="Picture 3" descr="C:\Documents and Settings\RCarns\Local Settings\Temporary Internet Files\Content.IE5\3ZQMV5RI\MC900030370[1].wmf"/>
          <p:cNvPicPr>
            <a:picLocks noChangeAspect="1" noChangeArrowheads="1"/>
          </p:cNvPicPr>
          <p:nvPr/>
        </p:nvPicPr>
        <p:blipFill>
          <a:blip r:embed="rId3" cstate="print"/>
          <a:srcRect/>
          <a:stretch>
            <a:fillRect/>
          </a:stretch>
        </p:blipFill>
        <p:spPr bwMode="auto">
          <a:xfrm>
            <a:off x="7315200" y="1447800"/>
            <a:ext cx="1524001" cy="1219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28600" y="1981200"/>
            <a:ext cx="8610600" cy="4114800"/>
          </a:xfrm>
        </p:spPr>
        <p:txBody>
          <a:bodyPr>
            <a:normAutofit lnSpcReduction="10000"/>
          </a:bodyPr>
          <a:lstStyle/>
          <a:p>
            <a:r>
              <a:rPr lang="en-US" sz="2000" dirty="0"/>
              <a:t>RULES AND REGULATIONS GOVERNING THE SANITATION OF CHILD CARE CENTERS IN THE STATE OF COLORADO, Effective </a:t>
            </a:r>
            <a:r>
              <a:rPr lang="en-US" sz="2000" dirty="0" smtClean="0"/>
              <a:t>May </a:t>
            </a:r>
            <a:r>
              <a:rPr lang="en-US" sz="2000" dirty="0"/>
              <a:t>30, </a:t>
            </a:r>
            <a:r>
              <a:rPr lang="en-US" sz="2000" dirty="0" smtClean="0"/>
              <a:t>2005,     </a:t>
            </a:r>
            <a:r>
              <a:rPr lang="en-US" sz="2000" dirty="0"/>
              <a:t>http://</a:t>
            </a:r>
            <a:r>
              <a:rPr lang="en-US" sz="2000" dirty="0" smtClean="0"/>
              <a:t>www.cdphe.state.co.us/regs/101007.pdf</a:t>
            </a:r>
            <a:endParaRPr lang="en-US" sz="2000" dirty="0"/>
          </a:p>
          <a:p>
            <a:pPr>
              <a:buNone/>
            </a:pPr>
            <a:endParaRPr lang="en-US" sz="2000" dirty="0"/>
          </a:p>
          <a:p>
            <a:r>
              <a:rPr lang="en-US" sz="2000" dirty="0"/>
              <a:t>THE ABC’S OF SAFE AND HEALTHY CHILD CARE, CENTERS FOR DISEASE  CONTROL,      </a:t>
            </a:r>
            <a:r>
              <a:rPr lang="en-US" sz="2000" dirty="0">
                <a:hlinkClick r:id="rId2"/>
              </a:rPr>
              <a:t>http://</a:t>
            </a:r>
            <a:r>
              <a:rPr lang="en-US" sz="2000" dirty="0" smtClean="0">
                <a:hlinkClick r:id="rId2"/>
              </a:rPr>
              <a:t>www.cdc.gov/ncidod/hip/abc/intro.htm</a:t>
            </a:r>
            <a:endParaRPr lang="en-US" sz="2000" dirty="0" smtClean="0"/>
          </a:p>
          <a:p>
            <a:endParaRPr lang="en-US" sz="2000" dirty="0" smtClean="0"/>
          </a:p>
          <a:p>
            <a:r>
              <a:rPr lang="en-US" sz="2000" dirty="0" smtClean="0"/>
              <a:t>COLORADO RETAIL FOOD ESTABLISHMENT RULES  AND REGULATIONS,    </a:t>
            </a:r>
            <a:r>
              <a:rPr lang="en-US" sz="2000" dirty="0" smtClean="0">
                <a:hlinkClick r:id="rId3"/>
              </a:rPr>
              <a:t>http://www.cdphe.state.co.us/regulations/consumer/101002RetailFood.pdf</a:t>
            </a:r>
            <a:r>
              <a:rPr lang="en-US" sz="2000" dirty="0" smtClean="0"/>
              <a:t> </a:t>
            </a:r>
            <a:endParaRPr lang="en-US" sz="2000" dirty="0"/>
          </a:p>
          <a:p>
            <a:endParaRPr lang="en-US" sz="2000" dirty="0"/>
          </a:p>
        </p:txBody>
      </p:sp>
      <p:sp>
        <p:nvSpPr>
          <p:cNvPr id="32770" name="Rectangle 2"/>
          <p:cNvSpPr>
            <a:spLocks noGrp="1" noChangeArrowheads="1"/>
          </p:cNvSpPr>
          <p:nvPr>
            <p:ph type="title"/>
          </p:nvPr>
        </p:nvSpPr>
        <p:spPr/>
        <p:txBody>
          <a:bodyPr/>
          <a:lstStyle/>
          <a:p>
            <a:r>
              <a:rPr lang="en-US" sz="3200"/>
              <a:t>SOURCES OF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838200"/>
            <a:ext cx="4191000" cy="584775"/>
          </a:xfrm>
          <a:prstGeom prst="rect">
            <a:avLst/>
          </a:prstGeom>
          <a:noFill/>
        </p:spPr>
        <p:txBody>
          <a:bodyPr wrap="square" rtlCol="0">
            <a:spAutoFit/>
          </a:bodyPr>
          <a:lstStyle/>
          <a:p>
            <a:pPr algn="ctr"/>
            <a:r>
              <a:rPr lang="en-US" sz="3200" b="1" dirty="0" smtClean="0">
                <a:solidFill>
                  <a:schemeClr val="accent2">
                    <a:lumMod val="60000"/>
                    <a:lumOff val="40000"/>
                  </a:schemeClr>
                </a:solidFill>
                <a:effectLst>
                  <a:outerShdw blurRad="38100" dist="38100" dir="2700000" algn="tl">
                    <a:srgbClr val="000000">
                      <a:alpha val="43137"/>
                    </a:srgbClr>
                  </a:outerShdw>
                </a:effectLst>
              </a:rPr>
              <a:t>Food Service Options</a:t>
            </a:r>
            <a:endParaRPr lang="en-US" sz="3200" b="1"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TextBox 2"/>
          <p:cNvSpPr txBox="1"/>
          <p:nvPr/>
        </p:nvSpPr>
        <p:spPr>
          <a:xfrm>
            <a:off x="533400" y="1676400"/>
            <a:ext cx="8153400" cy="3847207"/>
          </a:xfrm>
          <a:prstGeom prst="rect">
            <a:avLst/>
          </a:prstGeom>
          <a:noFill/>
        </p:spPr>
        <p:txBody>
          <a:bodyPr wrap="square" rtlCol="0">
            <a:spAutoFit/>
          </a:bodyPr>
          <a:lstStyle/>
          <a:p>
            <a:pPr>
              <a:buFont typeface="Arial" pitchFamily="34" charset="0"/>
              <a:buChar char="•"/>
            </a:pPr>
            <a:r>
              <a:rPr lang="en-US" sz="2200" b="1" dirty="0" smtClean="0">
                <a:solidFill>
                  <a:schemeClr val="accent2">
                    <a:lumMod val="60000"/>
                    <a:lumOff val="40000"/>
                  </a:schemeClr>
                </a:solidFill>
              </a:rPr>
              <a:t>Snacks Only </a:t>
            </a:r>
          </a:p>
          <a:p>
            <a:pPr>
              <a:buFont typeface="Arial" pitchFamily="34" charset="0"/>
              <a:buChar char="•"/>
            </a:pPr>
            <a:endParaRPr lang="en-US" sz="2200" b="1" dirty="0" smtClean="0">
              <a:solidFill>
                <a:schemeClr val="accent2">
                  <a:lumMod val="60000"/>
                  <a:lumOff val="40000"/>
                </a:schemeClr>
              </a:solidFill>
            </a:endParaRPr>
          </a:p>
          <a:p>
            <a:pPr>
              <a:buFont typeface="Arial" pitchFamily="34" charset="0"/>
              <a:buChar char="•"/>
            </a:pPr>
            <a:r>
              <a:rPr lang="en-US" sz="2200" b="1" dirty="0" smtClean="0">
                <a:solidFill>
                  <a:schemeClr val="accent2">
                    <a:lumMod val="60000"/>
                    <a:lumOff val="40000"/>
                  </a:schemeClr>
                </a:solidFill>
              </a:rPr>
              <a:t>Limited Kitchen</a:t>
            </a:r>
          </a:p>
          <a:p>
            <a:pPr>
              <a:buFont typeface="Arial" pitchFamily="34" charset="0"/>
              <a:buChar char="•"/>
            </a:pPr>
            <a:endParaRPr lang="en-US" sz="2200" b="1" dirty="0" smtClean="0">
              <a:solidFill>
                <a:schemeClr val="accent2">
                  <a:lumMod val="60000"/>
                  <a:lumOff val="40000"/>
                </a:schemeClr>
              </a:solidFill>
            </a:endParaRPr>
          </a:p>
          <a:p>
            <a:pPr>
              <a:buFont typeface="Arial" pitchFamily="34" charset="0"/>
              <a:buChar char="•"/>
            </a:pPr>
            <a:r>
              <a:rPr lang="en-US" sz="2200" b="1" dirty="0" smtClean="0">
                <a:solidFill>
                  <a:schemeClr val="accent2">
                    <a:lumMod val="60000"/>
                    <a:lumOff val="40000"/>
                  </a:schemeClr>
                </a:solidFill>
              </a:rPr>
              <a:t>Commercial Kitchen</a:t>
            </a:r>
          </a:p>
          <a:p>
            <a:pPr>
              <a:buFont typeface="Arial" pitchFamily="34" charset="0"/>
              <a:buChar char="•"/>
            </a:pPr>
            <a:endParaRPr lang="en-US" sz="2200" b="1" dirty="0" smtClean="0">
              <a:solidFill>
                <a:schemeClr val="accent2">
                  <a:lumMod val="60000"/>
                  <a:lumOff val="40000"/>
                </a:schemeClr>
              </a:solidFill>
            </a:endParaRPr>
          </a:p>
          <a:p>
            <a:pPr>
              <a:buFont typeface="Arial" pitchFamily="34" charset="0"/>
              <a:buChar char="•"/>
            </a:pPr>
            <a:r>
              <a:rPr lang="en-US" sz="2200" b="1" dirty="0" smtClean="0">
                <a:solidFill>
                  <a:schemeClr val="accent2">
                    <a:lumMod val="60000"/>
                    <a:lumOff val="40000"/>
                  </a:schemeClr>
                </a:solidFill>
              </a:rPr>
              <a:t>Individual meals furnished by parents restricted to their own child and labeled</a:t>
            </a:r>
          </a:p>
          <a:p>
            <a:pPr algn="ctr">
              <a:buFont typeface="Arial" pitchFamily="34" charset="0"/>
              <a:buChar char="•"/>
            </a:pPr>
            <a:endParaRPr lang="en-US" b="1" dirty="0" smtClean="0"/>
          </a:p>
          <a:p>
            <a:pPr>
              <a:buFont typeface="Arial" pitchFamily="34" charset="0"/>
              <a:buChar char="•"/>
            </a:pPr>
            <a:r>
              <a:rPr lang="en-US" sz="2200" b="1" dirty="0" smtClean="0">
                <a:solidFill>
                  <a:schemeClr val="accent2">
                    <a:lumMod val="60000"/>
                    <a:lumOff val="40000"/>
                  </a:schemeClr>
                </a:solidFill>
              </a:rPr>
              <a:t>Shared snacks furnished by parents must be shelf stable, prepackaged and from a commercial source</a:t>
            </a:r>
            <a:endParaRPr lang="en-US" sz="2200" b="1" dirty="0">
              <a:solidFill>
                <a:schemeClr val="accent2">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85801"/>
            <a:ext cx="4572000" cy="6740307"/>
          </a:xfrm>
          <a:prstGeom prst="rect">
            <a:avLst/>
          </a:prstGeom>
          <a:noFill/>
        </p:spPr>
        <p:txBody>
          <a:bodyPr wrap="square" rtlCol="0">
            <a:spAutoFit/>
          </a:bodyPr>
          <a:lstStyle/>
          <a:p>
            <a:pPr algn="ctr"/>
            <a:r>
              <a:rPr lang="en-US" sz="2800" b="1" dirty="0" smtClean="0">
                <a:solidFill>
                  <a:schemeClr val="accent2">
                    <a:lumMod val="60000"/>
                    <a:lumOff val="40000"/>
                  </a:schemeClr>
                </a:solidFill>
                <a:effectLst>
                  <a:outerShdw blurRad="38100" dist="38100" dir="2700000" algn="tl">
                    <a:srgbClr val="000000">
                      <a:alpha val="43137"/>
                    </a:srgbClr>
                  </a:outerShdw>
                </a:effectLst>
              </a:rPr>
              <a:t>SNACKS</a:t>
            </a:r>
          </a:p>
          <a:p>
            <a:pPr algn="ctr"/>
            <a:endParaRPr lang="en-US" sz="2800" b="1" dirty="0" smtClean="0">
              <a:solidFill>
                <a:schemeClr val="accent2">
                  <a:lumMod val="60000"/>
                  <a:lumOff val="40000"/>
                </a:schemeClr>
              </a:solidFill>
            </a:endParaRPr>
          </a:p>
          <a:p>
            <a:r>
              <a:rPr lang="en-US" sz="2000" b="1" dirty="0" smtClean="0">
                <a:solidFill>
                  <a:schemeClr val="accent2">
                    <a:lumMod val="60000"/>
                    <a:lumOff val="40000"/>
                  </a:schemeClr>
                </a:solidFill>
              </a:rPr>
              <a:t>Must be pre-packaged/commercially prepared</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Must be pre-washed/pre-cut</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No utensils to wash, rinse, sanitize</a:t>
            </a:r>
          </a:p>
          <a:p>
            <a:endParaRPr lang="en-US" sz="2000" b="1" dirty="0" smtClean="0">
              <a:solidFill>
                <a:schemeClr val="accent2">
                  <a:lumMod val="60000"/>
                  <a:lumOff val="40000"/>
                </a:schemeClr>
              </a:solidFill>
            </a:endParaRPr>
          </a:p>
          <a:p>
            <a:r>
              <a:rPr lang="en-US" sz="2000" b="1" dirty="0" smtClean="0">
                <a:solidFill>
                  <a:schemeClr val="accent2">
                    <a:lumMod val="60000"/>
                    <a:lumOff val="40000"/>
                  </a:schemeClr>
                </a:solidFill>
              </a:rPr>
              <a:t>Approved sources </a:t>
            </a:r>
          </a:p>
          <a:p>
            <a:pPr algn="ctr"/>
            <a:endParaRPr lang="en-US" b="1" dirty="0" smtClean="0">
              <a:solidFill>
                <a:schemeClr val="accent2">
                  <a:lumMod val="60000"/>
                  <a:lumOff val="40000"/>
                </a:schemeClr>
              </a:solidFill>
            </a:endParaRPr>
          </a:p>
          <a:p>
            <a:pPr algn="ctr"/>
            <a:endParaRPr lang="en-US" b="1" dirty="0" smtClean="0">
              <a:solidFill>
                <a:schemeClr val="accent2">
                  <a:lumMod val="60000"/>
                  <a:lumOff val="40000"/>
                </a:schemeClr>
              </a:solidFill>
            </a:endParaRPr>
          </a:p>
          <a:p>
            <a:pPr algn="ctr"/>
            <a:endParaRPr lang="en-US" b="1" dirty="0" smtClean="0">
              <a:solidFill>
                <a:schemeClr val="accent2">
                  <a:lumMod val="60000"/>
                  <a:lumOff val="40000"/>
                </a:schemeClr>
              </a:solidFill>
            </a:endParaRPr>
          </a:p>
          <a:p>
            <a:pPr algn="ctr"/>
            <a:endParaRPr lang="en-US" b="1" dirty="0" smtClean="0">
              <a:solidFill>
                <a:schemeClr val="accent2">
                  <a:lumMod val="60000"/>
                  <a:lumOff val="40000"/>
                </a:schemeClr>
              </a:solidFill>
            </a:endParaRPr>
          </a:p>
          <a:p>
            <a:pPr algn="ctr"/>
            <a:endParaRPr lang="en-US" b="1" dirty="0" smtClean="0">
              <a:solidFill>
                <a:schemeClr val="accent2">
                  <a:lumMod val="60000"/>
                  <a:lumOff val="40000"/>
                </a:schemeClr>
              </a:solidFill>
            </a:endParaRPr>
          </a:p>
          <a:p>
            <a:pPr algn="ctr"/>
            <a:endParaRPr lang="en-US" b="1" dirty="0" smtClean="0">
              <a:solidFill>
                <a:schemeClr val="accent2">
                  <a:lumMod val="60000"/>
                  <a:lumOff val="40000"/>
                </a:schemeClr>
              </a:solidFill>
            </a:endParaRPr>
          </a:p>
          <a:p>
            <a:pPr algn="ctr"/>
            <a:endParaRPr lang="en-US" b="1" dirty="0" smtClean="0">
              <a:solidFill>
                <a:schemeClr val="accent2">
                  <a:lumMod val="60000"/>
                  <a:lumOff val="40000"/>
                </a:schemeClr>
              </a:solidFill>
            </a:endParaRPr>
          </a:p>
          <a:p>
            <a:pPr algn="ctr"/>
            <a:endParaRPr lang="en-US" b="1" dirty="0" smtClean="0">
              <a:solidFill>
                <a:schemeClr val="accent2">
                  <a:lumMod val="60000"/>
                  <a:lumOff val="40000"/>
                </a:schemeClr>
              </a:solidFill>
            </a:endParaRPr>
          </a:p>
          <a:p>
            <a:pPr algn="ctr"/>
            <a:endParaRPr lang="en-US" b="1" dirty="0">
              <a:solidFill>
                <a:schemeClr val="accent2">
                  <a:lumMod val="60000"/>
                  <a:lumOff val="40000"/>
                </a:schemeClr>
              </a:solidFill>
            </a:endParaRPr>
          </a:p>
        </p:txBody>
      </p:sp>
      <p:pic>
        <p:nvPicPr>
          <p:cNvPr id="2068" name="Picture 20" descr="C:\Documents and Settings\RCarns\Local Settings\Temporary Internet Files\Content.IE5\GTQR4LQF\MC900232682[1].wmf"/>
          <p:cNvPicPr>
            <a:picLocks noChangeAspect="1" noChangeArrowheads="1"/>
          </p:cNvPicPr>
          <p:nvPr/>
        </p:nvPicPr>
        <p:blipFill>
          <a:blip r:embed="rId2" cstate="print"/>
          <a:srcRect/>
          <a:stretch>
            <a:fillRect/>
          </a:stretch>
        </p:blipFill>
        <p:spPr bwMode="auto">
          <a:xfrm>
            <a:off x="228600" y="457200"/>
            <a:ext cx="1524000" cy="2362200"/>
          </a:xfrm>
          <a:prstGeom prst="rect">
            <a:avLst/>
          </a:prstGeom>
          <a:noFill/>
        </p:spPr>
      </p:pic>
      <p:pic>
        <p:nvPicPr>
          <p:cNvPr id="2071" name="Picture 23" descr="Stauffers Bear Jug With Animal Crackers"/>
          <p:cNvPicPr>
            <a:picLocks noChangeAspect="1" noChangeArrowheads="1"/>
          </p:cNvPicPr>
          <p:nvPr/>
        </p:nvPicPr>
        <p:blipFill>
          <a:blip r:embed="rId3" cstate="print"/>
          <a:srcRect/>
          <a:stretch>
            <a:fillRect/>
          </a:stretch>
        </p:blipFill>
        <p:spPr bwMode="auto">
          <a:xfrm>
            <a:off x="6553200" y="228600"/>
            <a:ext cx="2362200" cy="2686050"/>
          </a:xfrm>
          <a:prstGeom prst="rect">
            <a:avLst/>
          </a:prstGeom>
          <a:noFill/>
        </p:spPr>
      </p:pic>
      <p:pic>
        <p:nvPicPr>
          <p:cNvPr id="2073" name="Picture 25" descr="http://www.greengiantfresh.com/images/Pacakged-Medleys.jpg"/>
          <p:cNvPicPr>
            <a:picLocks noChangeAspect="1" noChangeArrowheads="1"/>
          </p:cNvPicPr>
          <p:nvPr/>
        </p:nvPicPr>
        <p:blipFill>
          <a:blip r:embed="rId4" cstate="print"/>
          <a:srcRect/>
          <a:stretch>
            <a:fillRect/>
          </a:stretch>
        </p:blipFill>
        <p:spPr bwMode="auto">
          <a:xfrm>
            <a:off x="5562600" y="3962400"/>
            <a:ext cx="2933700" cy="2667000"/>
          </a:xfrm>
          <a:prstGeom prst="rect">
            <a:avLst/>
          </a:prstGeom>
          <a:noFill/>
        </p:spPr>
      </p:pic>
      <p:pic>
        <p:nvPicPr>
          <p:cNvPr id="2081" name="Picture 33" descr="http://t3.gstatic.com/images?q=tbn:cwAnA8VGo8ozjM:http://www.taquitos.net/im/sn/Herrs-CrunchyCheeseSticks.jpg">
            <a:hlinkClick r:id="rId5"/>
          </p:cNvPr>
          <p:cNvPicPr>
            <a:picLocks noChangeAspect="1" noChangeArrowheads="1"/>
          </p:cNvPicPr>
          <p:nvPr/>
        </p:nvPicPr>
        <p:blipFill>
          <a:blip r:embed="rId6" cstate="print"/>
          <a:srcRect/>
          <a:stretch>
            <a:fillRect/>
          </a:stretch>
        </p:blipFill>
        <p:spPr bwMode="auto">
          <a:xfrm>
            <a:off x="762000" y="4724400"/>
            <a:ext cx="1447800" cy="16764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696200" cy="523220"/>
          </a:xfrm>
          <a:prstGeom prst="rect">
            <a:avLst/>
          </a:prstGeom>
          <a:noFill/>
        </p:spPr>
        <p:txBody>
          <a:bodyPr wrap="square" rtlCol="0">
            <a:spAutoFit/>
          </a:bodyPr>
          <a:lstStyle/>
          <a:p>
            <a:pPr algn="ctr"/>
            <a:r>
              <a:rPr lang="en-US" sz="2800" b="1" cap="all" dirty="0" smtClean="0">
                <a:solidFill>
                  <a:schemeClr val="accent2">
                    <a:lumMod val="60000"/>
                    <a:lumOff val="40000"/>
                  </a:schemeClr>
                </a:solidFill>
                <a:effectLst>
                  <a:outerShdw blurRad="38100" dist="38100" dir="2700000" algn="tl">
                    <a:srgbClr val="000000">
                      <a:alpha val="43137"/>
                    </a:srgbClr>
                  </a:outerShdw>
                </a:effectLst>
              </a:rPr>
              <a:t>Limited  Kitchen  requirements</a:t>
            </a:r>
            <a:endParaRPr lang="en-US" sz="2800" b="1" cap="all"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TextBox 2"/>
          <p:cNvSpPr txBox="1"/>
          <p:nvPr/>
        </p:nvSpPr>
        <p:spPr>
          <a:xfrm>
            <a:off x="457200" y="1219200"/>
            <a:ext cx="8458200" cy="4184273"/>
          </a:xfrm>
          <a:prstGeom prst="rect">
            <a:avLst/>
          </a:prstGeom>
          <a:noFill/>
        </p:spPr>
        <p:txBody>
          <a:bodyPr wrap="square" rtlCol="0">
            <a:spAutoFit/>
          </a:bodyPr>
          <a:lstStyle/>
          <a:p>
            <a:pPr algn="just">
              <a:buFont typeface="Courier New" pitchFamily="49" charset="0"/>
              <a:buChar char="o"/>
            </a:pPr>
            <a:r>
              <a:rPr lang="en-US" b="1" dirty="0" smtClean="0">
                <a:solidFill>
                  <a:schemeClr val="accent4">
                    <a:lumMod val="75000"/>
                  </a:schemeClr>
                </a:solidFill>
              </a:rPr>
              <a:t>Only packaged,  shelf stable snacks</a:t>
            </a:r>
          </a:p>
          <a:p>
            <a:pPr algn="just">
              <a:buFont typeface="Courier New" pitchFamily="49" charset="0"/>
              <a:buChar char="o"/>
            </a:pPr>
            <a:r>
              <a:rPr lang="en-US" b="1" dirty="0" smtClean="0">
                <a:solidFill>
                  <a:schemeClr val="accent4">
                    <a:lumMod val="75000"/>
                  </a:schemeClr>
                </a:solidFill>
              </a:rPr>
              <a:t>From approved sources</a:t>
            </a:r>
          </a:p>
          <a:p>
            <a:pPr algn="just">
              <a:buFont typeface="Courier New" pitchFamily="49" charset="0"/>
              <a:buChar char="o"/>
            </a:pPr>
            <a:r>
              <a:rPr lang="en-US" b="1" dirty="0" smtClean="0">
                <a:solidFill>
                  <a:schemeClr val="accent4">
                    <a:lumMod val="75000"/>
                  </a:schemeClr>
                </a:solidFill>
              </a:rPr>
              <a:t>Protected during transport, storage, preparation and</a:t>
            </a:r>
          </a:p>
          <a:p>
            <a:pPr algn="just"/>
            <a:r>
              <a:rPr lang="en-US" b="1" dirty="0" smtClean="0">
                <a:solidFill>
                  <a:schemeClr val="accent4">
                    <a:lumMod val="75000"/>
                  </a:schemeClr>
                </a:solidFill>
              </a:rPr>
              <a:t>   service</a:t>
            </a:r>
          </a:p>
          <a:p>
            <a:pPr algn="just">
              <a:buFont typeface="Courier New" pitchFamily="49" charset="0"/>
              <a:buChar char="o"/>
            </a:pPr>
            <a:r>
              <a:rPr lang="en-US" b="1" dirty="0" smtClean="0">
                <a:solidFill>
                  <a:schemeClr val="accent4">
                    <a:lumMod val="75000"/>
                  </a:schemeClr>
                </a:solidFill>
              </a:rPr>
              <a:t>Good hygienic practices </a:t>
            </a:r>
          </a:p>
          <a:p>
            <a:pPr algn="just"/>
            <a:r>
              <a:rPr lang="en-US" sz="2000" b="1" dirty="0" smtClean="0">
                <a:solidFill>
                  <a:schemeClr val="accent4">
                    <a:lumMod val="75000"/>
                  </a:schemeClr>
                </a:solidFill>
              </a:rPr>
              <a:t>       No bare hand contact (utensils, gloves)</a:t>
            </a:r>
          </a:p>
          <a:p>
            <a:pPr algn="just"/>
            <a:r>
              <a:rPr lang="en-US" sz="2000" b="1" dirty="0" smtClean="0">
                <a:solidFill>
                  <a:schemeClr val="accent4">
                    <a:lumMod val="75000"/>
                  </a:schemeClr>
                </a:solidFill>
              </a:rPr>
              <a:t>       Hand washing</a:t>
            </a:r>
            <a:endParaRPr lang="en-US" b="1" dirty="0" smtClean="0">
              <a:solidFill>
                <a:schemeClr val="accent4">
                  <a:lumMod val="75000"/>
                </a:schemeClr>
              </a:solidFill>
            </a:endParaRPr>
          </a:p>
          <a:p>
            <a:pPr algn="just">
              <a:buFont typeface="Courier New" pitchFamily="49" charset="0"/>
              <a:buChar char="o"/>
            </a:pPr>
            <a:r>
              <a:rPr lang="en-US" b="1" dirty="0" smtClean="0">
                <a:solidFill>
                  <a:schemeClr val="accent4">
                    <a:lumMod val="75000"/>
                  </a:schemeClr>
                </a:solidFill>
              </a:rPr>
              <a:t>Served with single use articles or utensils that are washed,</a:t>
            </a:r>
          </a:p>
          <a:p>
            <a:pPr algn="just"/>
            <a:r>
              <a:rPr lang="en-US" b="1" dirty="0" smtClean="0">
                <a:solidFill>
                  <a:schemeClr val="accent4">
                    <a:lumMod val="75000"/>
                  </a:schemeClr>
                </a:solidFill>
              </a:rPr>
              <a:t>   rinsed, and sanitized</a:t>
            </a:r>
          </a:p>
          <a:p>
            <a:pPr algn="just">
              <a:buFont typeface="Courier New" pitchFamily="49" charset="0"/>
              <a:buChar char="o"/>
            </a:pPr>
            <a:r>
              <a:rPr lang="en-US" b="1" dirty="0" smtClean="0">
                <a:solidFill>
                  <a:schemeClr val="accent4">
                    <a:lumMod val="75000"/>
                  </a:schemeClr>
                </a:solidFill>
              </a:rPr>
              <a:t>Produce washed in a sink approved by Health Department</a:t>
            </a:r>
          </a:p>
          <a:p>
            <a:pPr algn="just"/>
            <a:r>
              <a:rPr lang="en-US" b="1" dirty="0" smtClean="0">
                <a:solidFill>
                  <a:schemeClr val="accent4">
                    <a:lumMod val="75000"/>
                  </a:schemeClr>
                </a:solidFill>
              </a:rPr>
              <a:t>   (not a hand sink), or purchased pre-washed/pre-cut</a:t>
            </a:r>
            <a:endParaRPr lang="en-US" b="1" dirty="0">
              <a:solidFill>
                <a:schemeClr val="accent4">
                  <a:lumMod val="75000"/>
                </a:schemeClr>
              </a:solidFill>
            </a:endParaRPr>
          </a:p>
        </p:txBody>
      </p:sp>
      <p:pic>
        <p:nvPicPr>
          <p:cNvPr id="1027" name="Picture 3" descr="C:\Documents and Settings\RCarns\Local Settings\Temporary Internet Files\Content.IE5\P3MKWRSE\MC900264300[1].wmf"/>
          <p:cNvPicPr>
            <a:picLocks noChangeAspect="1" noChangeArrowheads="1"/>
          </p:cNvPicPr>
          <p:nvPr/>
        </p:nvPicPr>
        <p:blipFill>
          <a:blip r:embed="rId2" cstate="print"/>
          <a:srcRect/>
          <a:stretch>
            <a:fillRect/>
          </a:stretch>
        </p:blipFill>
        <p:spPr bwMode="auto">
          <a:xfrm>
            <a:off x="7772400" y="990600"/>
            <a:ext cx="1150938" cy="990600"/>
          </a:xfrm>
          <a:prstGeom prst="rect">
            <a:avLst/>
          </a:prstGeom>
          <a:noFill/>
        </p:spPr>
      </p:pic>
      <p:pic>
        <p:nvPicPr>
          <p:cNvPr id="1028" name="Picture 4" descr="C:\Documents and Settings\RCarns\Local Settings\Temporary Internet Files\Content.IE5\KPU7O9I7\MC900250488[1].wmf"/>
          <p:cNvPicPr>
            <a:picLocks noChangeAspect="1" noChangeArrowheads="1"/>
          </p:cNvPicPr>
          <p:nvPr/>
        </p:nvPicPr>
        <p:blipFill>
          <a:blip r:embed="rId3" cstate="print"/>
          <a:srcRect/>
          <a:stretch>
            <a:fillRect/>
          </a:stretch>
        </p:blipFill>
        <p:spPr bwMode="auto">
          <a:xfrm>
            <a:off x="7010400" y="5334000"/>
            <a:ext cx="1600200" cy="1262062"/>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523220"/>
          </a:xfrm>
          <a:prstGeom prst="rect">
            <a:avLst/>
          </a:prstGeom>
          <a:noFill/>
        </p:spPr>
        <p:txBody>
          <a:bodyPr wrap="square" rtlCol="0">
            <a:spAutoFit/>
          </a:bodyPr>
          <a:lstStyle/>
          <a:p>
            <a:r>
              <a:rPr lang="en-US" sz="2800" b="1" dirty="0" smtClean="0">
                <a:solidFill>
                  <a:schemeClr val="accent2">
                    <a:lumMod val="60000"/>
                    <a:lumOff val="40000"/>
                  </a:schemeClr>
                </a:solidFill>
                <a:effectLst>
                  <a:outerShdw blurRad="38100" dist="38100" dir="2700000" algn="tl">
                    <a:srgbClr val="000000">
                      <a:alpha val="43137"/>
                    </a:srgbClr>
                  </a:outerShdw>
                </a:effectLst>
              </a:rPr>
              <a:t>COMMERCIAL  EQUIPMENT  REQUIRED IF:</a:t>
            </a:r>
            <a:endParaRPr lang="en-US" sz="2800" b="1"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TextBox 3"/>
          <p:cNvSpPr txBox="1"/>
          <p:nvPr/>
        </p:nvSpPr>
        <p:spPr>
          <a:xfrm>
            <a:off x="457200" y="5076586"/>
            <a:ext cx="8382000" cy="830997"/>
          </a:xfrm>
          <a:prstGeom prst="rect">
            <a:avLst/>
          </a:prstGeom>
          <a:noFill/>
        </p:spPr>
        <p:txBody>
          <a:bodyPr wrap="square" rtlCol="0">
            <a:spAutoFit/>
          </a:bodyPr>
          <a:lstStyle/>
          <a:p>
            <a:r>
              <a:rPr lang="en-US" b="1" dirty="0" smtClean="0"/>
              <a:t>*</a:t>
            </a:r>
            <a:r>
              <a:rPr lang="en-US" sz="2000" b="1" u="sng" dirty="0" smtClean="0"/>
              <a:t>Advanced Food Prep </a:t>
            </a:r>
            <a:r>
              <a:rPr lang="en-US" b="1" dirty="0" smtClean="0"/>
              <a:t>–</a:t>
            </a:r>
            <a:r>
              <a:rPr lang="en-US" sz="2200" i="1" dirty="0" smtClean="0"/>
              <a:t>Cooking or assembling potentially hazardous food more than 4 hours in advance of service.</a:t>
            </a:r>
            <a:r>
              <a:rPr lang="en-US" i="1" dirty="0" smtClean="0"/>
              <a:t> </a:t>
            </a:r>
            <a:endParaRPr lang="en-US" i="1" dirty="0"/>
          </a:p>
        </p:txBody>
      </p:sp>
      <p:sp>
        <p:nvSpPr>
          <p:cNvPr id="5" name="TextBox 4"/>
          <p:cNvSpPr txBox="1"/>
          <p:nvPr/>
        </p:nvSpPr>
        <p:spPr>
          <a:xfrm>
            <a:off x="457200" y="1371600"/>
            <a:ext cx="8153400" cy="461665"/>
          </a:xfrm>
          <a:prstGeom prst="rect">
            <a:avLst/>
          </a:prstGeom>
          <a:noFill/>
        </p:spPr>
        <p:txBody>
          <a:bodyPr wrap="square" rtlCol="0">
            <a:spAutoFit/>
          </a:bodyPr>
          <a:lstStyle/>
          <a:p>
            <a:pPr marL="457200" indent="-457200"/>
            <a:r>
              <a:rPr lang="en-US" b="1" dirty="0" smtClean="0"/>
              <a:t> </a:t>
            </a:r>
            <a:endParaRPr lang="en-US" b="1" dirty="0"/>
          </a:p>
        </p:txBody>
      </p:sp>
      <p:sp>
        <p:nvSpPr>
          <p:cNvPr id="6" name="TextBox 5"/>
          <p:cNvSpPr txBox="1"/>
          <p:nvPr/>
        </p:nvSpPr>
        <p:spPr>
          <a:xfrm>
            <a:off x="381000" y="1524000"/>
            <a:ext cx="8305800" cy="3477875"/>
          </a:xfrm>
          <a:prstGeom prst="rect">
            <a:avLst/>
          </a:prstGeom>
          <a:noFill/>
        </p:spPr>
        <p:txBody>
          <a:bodyPr wrap="square" rtlCol="0">
            <a:spAutoFit/>
          </a:bodyPr>
          <a:lstStyle/>
          <a:p>
            <a:pPr marL="457200" indent="-457200">
              <a:buFont typeface="+mj-lt"/>
              <a:buAutoNum type="arabicParenR"/>
            </a:pPr>
            <a:r>
              <a:rPr lang="en-US" sz="2200" spc="300" dirty="0" smtClean="0">
                <a:solidFill>
                  <a:schemeClr val="accent2">
                    <a:lumMod val="60000"/>
                    <a:lumOff val="40000"/>
                  </a:schemeClr>
                </a:solidFill>
                <a:effectLst>
                  <a:outerShdw blurRad="38100" dist="38100" dir="2700000" algn="tl">
                    <a:srgbClr val="000000">
                      <a:alpha val="43137"/>
                    </a:srgbClr>
                  </a:outerShdw>
                </a:effectLst>
              </a:rPr>
              <a:t>The facility’s menu involves advanced food preparation*.</a:t>
            </a:r>
          </a:p>
          <a:p>
            <a:pPr marL="457200" indent="-457200">
              <a:buFont typeface="+mj-lt"/>
              <a:buAutoNum type="arabicParenR"/>
            </a:pPr>
            <a:r>
              <a:rPr lang="en-US" sz="2200" spc="300" dirty="0" smtClean="0">
                <a:solidFill>
                  <a:schemeClr val="accent2">
                    <a:lumMod val="60000"/>
                    <a:lumOff val="40000"/>
                  </a:schemeClr>
                </a:solidFill>
                <a:effectLst>
                  <a:outerShdw blurRad="38100" dist="38100" dir="2700000" algn="tl">
                    <a:srgbClr val="000000">
                      <a:alpha val="43137"/>
                    </a:srgbClr>
                  </a:outerShdw>
                </a:effectLst>
              </a:rPr>
              <a:t>The local building or fire department requires a hood.</a:t>
            </a:r>
          </a:p>
          <a:p>
            <a:pPr marL="457200" indent="-457200">
              <a:buFont typeface="+mj-lt"/>
              <a:buAutoNum type="arabicParenR"/>
            </a:pPr>
            <a:r>
              <a:rPr lang="en-US" sz="2200" spc="300" dirty="0" smtClean="0">
                <a:solidFill>
                  <a:schemeClr val="accent2">
                    <a:lumMod val="60000"/>
                    <a:lumOff val="40000"/>
                  </a:schemeClr>
                </a:solidFill>
                <a:effectLst>
                  <a:outerShdw blurRad="38100" dist="38100" dir="2700000" algn="tl">
                    <a:srgbClr val="000000">
                      <a:alpha val="43137"/>
                    </a:srgbClr>
                  </a:outerShdw>
                </a:effectLst>
              </a:rPr>
              <a:t>Leftover potentially hazardous foods are cooled for re-service.</a:t>
            </a:r>
          </a:p>
          <a:p>
            <a:pPr marL="457200" indent="-457200">
              <a:buFont typeface="+mj-lt"/>
              <a:buAutoNum type="arabicParenR"/>
            </a:pPr>
            <a:r>
              <a:rPr lang="en-US" sz="2200" spc="300" dirty="0" smtClean="0">
                <a:solidFill>
                  <a:schemeClr val="accent2">
                    <a:lumMod val="60000"/>
                    <a:lumOff val="40000"/>
                  </a:schemeClr>
                </a:solidFill>
                <a:effectLst>
                  <a:outerShdw blurRad="38100" dist="38100" dir="2700000" algn="tl">
                    <a:srgbClr val="000000">
                      <a:alpha val="43137"/>
                    </a:srgbClr>
                  </a:outerShdw>
                </a:effectLst>
              </a:rPr>
              <a:t>Prepared food is transported off premises for service or consumption at another facility.</a:t>
            </a:r>
          </a:p>
          <a:p>
            <a:pPr marL="457200" indent="-457200">
              <a:buFont typeface="+mj-lt"/>
              <a:buAutoNum type="arabicParenR"/>
            </a:pPr>
            <a:r>
              <a:rPr lang="en-US" sz="2200" spc="300" dirty="0" smtClean="0">
                <a:solidFill>
                  <a:schemeClr val="accent2">
                    <a:lumMod val="60000"/>
                    <a:lumOff val="40000"/>
                  </a:schemeClr>
                </a:solidFill>
                <a:effectLst>
                  <a:outerShdw blurRad="38100" dist="38100" dir="2700000" algn="tl">
                    <a:srgbClr val="000000">
                      <a:alpha val="43137"/>
                    </a:srgbClr>
                  </a:outerShdw>
                </a:effectLst>
              </a:rPr>
              <a:t>Domestic equipment cannot maintain potentially hazardous foods at the required temperature.</a:t>
            </a:r>
            <a:endParaRPr lang="en-US" sz="2200" spc="300" dirty="0">
              <a:solidFill>
                <a:schemeClr val="accent2">
                  <a:lumMod val="60000"/>
                  <a:lumOff val="40000"/>
                </a:schemeClr>
              </a:solidFill>
              <a:effectLst>
                <a:outerShdw blurRad="38100" dist="38100" dir="2700000" algn="tl">
                  <a:srgbClr val="000000">
                    <a:alpha val="43137"/>
                  </a:srgbClr>
                </a:outerShdw>
              </a:effectLst>
            </a:endParaRPr>
          </a:p>
        </p:txBody>
      </p:sp>
      <p:pic>
        <p:nvPicPr>
          <p:cNvPr id="1028" name="Picture 4" descr="C:\Documents and Settings\RCarns\Local Settings\Temporary Internet Files\Content.IE5\4LMVWP2B\MC900389380[1].wmf"/>
          <p:cNvPicPr>
            <a:picLocks noChangeAspect="1" noChangeArrowheads="1"/>
          </p:cNvPicPr>
          <p:nvPr/>
        </p:nvPicPr>
        <p:blipFill>
          <a:blip r:embed="rId2" cstate="print"/>
          <a:srcRect/>
          <a:stretch>
            <a:fillRect/>
          </a:stretch>
        </p:blipFill>
        <p:spPr bwMode="auto">
          <a:xfrm>
            <a:off x="6858001" y="5562600"/>
            <a:ext cx="1143000" cy="1077913"/>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382000" cy="1200329"/>
          </a:xfrm>
          <a:prstGeom prst="rect">
            <a:avLst/>
          </a:prstGeom>
          <a:noFill/>
        </p:spPr>
        <p:txBody>
          <a:bodyPr wrap="square" rtlCol="0">
            <a:spAutoFit/>
          </a:bodyPr>
          <a:lstStyle/>
          <a:p>
            <a:pPr algn="ctr"/>
            <a:r>
              <a:rPr lang="en-US" sz="3500" b="1" dirty="0" smtClean="0">
                <a:latin typeface="Perpetua Titling MT" pitchFamily="18" charset="0"/>
              </a:rPr>
              <a:t>WHY ARE THERE FOOD TEMPERATURE REQUIREMENTs?</a:t>
            </a:r>
            <a:endParaRPr lang="en-US" sz="3500" b="1" dirty="0">
              <a:latin typeface="Perpetua Titling MT" pitchFamily="18" charset="0"/>
            </a:endParaRPr>
          </a:p>
        </p:txBody>
      </p:sp>
      <p:sp>
        <p:nvSpPr>
          <p:cNvPr id="5" name="TextBox 4"/>
          <p:cNvSpPr txBox="1"/>
          <p:nvPr/>
        </p:nvSpPr>
        <p:spPr>
          <a:xfrm>
            <a:off x="1371600" y="1676400"/>
            <a:ext cx="6934200" cy="461665"/>
          </a:xfrm>
          <a:prstGeom prst="rect">
            <a:avLst/>
          </a:prstGeom>
          <a:noFill/>
        </p:spPr>
        <p:txBody>
          <a:bodyPr wrap="square" rtlCol="0">
            <a:spAutoFit/>
          </a:bodyPr>
          <a:lstStyle/>
          <a:p>
            <a:endParaRPr lang="en-US" dirty="0">
              <a:latin typeface="Bodoni Poster" pitchFamily="18" charset="0"/>
            </a:endParaRPr>
          </a:p>
        </p:txBody>
      </p:sp>
      <p:sp>
        <p:nvSpPr>
          <p:cNvPr id="4" name="TextBox 3"/>
          <p:cNvSpPr txBox="1"/>
          <p:nvPr/>
        </p:nvSpPr>
        <p:spPr>
          <a:xfrm>
            <a:off x="457200" y="1524001"/>
            <a:ext cx="8229600" cy="5940088"/>
          </a:xfrm>
          <a:prstGeom prst="rect">
            <a:avLst/>
          </a:prstGeom>
          <a:noFill/>
        </p:spPr>
        <p:txBody>
          <a:bodyPr wrap="square" rtlCol="0">
            <a:spAutoFit/>
          </a:bodyPr>
          <a:lstStyle/>
          <a:p>
            <a:r>
              <a:rPr lang="en-US" dirty="0" smtClean="0">
                <a:latin typeface="+mj-lt"/>
              </a:rPr>
              <a:t>  </a:t>
            </a:r>
            <a:r>
              <a:rPr lang="en-US" sz="2000" dirty="0" smtClean="0">
                <a:latin typeface="+mj-lt"/>
              </a:rPr>
              <a:t>Bacteria which is capable of causing food borne illness, is </a:t>
            </a:r>
          </a:p>
          <a:p>
            <a:r>
              <a:rPr lang="en-US" sz="2000" dirty="0" smtClean="0">
                <a:latin typeface="+mj-lt"/>
              </a:rPr>
              <a:t>   present everywhere.</a:t>
            </a:r>
          </a:p>
          <a:p>
            <a:r>
              <a:rPr lang="en-US" sz="2000" dirty="0" smtClean="0">
                <a:latin typeface="+mj-lt"/>
              </a:rPr>
              <a:t>  </a:t>
            </a:r>
          </a:p>
          <a:p>
            <a:r>
              <a:rPr lang="en-US" sz="2000" dirty="0" smtClean="0">
                <a:latin typeface="+mj-lt"/>
              </a:rPr>
              <a:t>  Bacteria need moisture, food, time, and the right temperature</a:t>
            </a:r>
          </a:p>
          <a:p>
            <a:r>
              <a:rPr lang="en-US" sz="2000" dirty="0" smtClean="0">
                <a:latin typeface="+mj-lt"/>
              </a:rPr>
              <a:t>  conditions to grow (41ºF to 135ºF).  After 4 hours in </a:t>
            </a:r>
          </a:p>
          <a:p>
            <a:r>
              <a:rPr lang="en-US" sz="2000" dirty="0" smtClean="0">
                <a:latin typeface="+mj-lt"/>
              </a:rPr>
              <a:t>  the temperature danger zone, food must be discarded.</a:t>
            </a:r>
          </a:p>
          <a:p>
            <a:endParaRPr lang="en-US" sz="2000" dirty="0" smtClean="0">
              <a:latin typeface="+mj-lt"/>
            </a:endParaRPr>
          </a:p>
          <a:p>
            <a:r>
              <a:rPr lang="en-US" sz="2000" dirty="0" smtClean="0">
                <a:latin typeface="+mj-lt"/>
              </a:rPr>
              <a:t>  Assure temperatures are maintained by </a:t>
            </a:r>
          </a:p>
          <a:p>
            <a:r>
              <a:rPr lang="en-US" sz="2000" dirty="0" smtClean="0">
                <a:latin typeface="+mj-lt"/>
              </a:rPr>
              <a:t>  taking temperatures with a calibrated food </a:t>
            </a:r>
          </a:p>
          <a:p>
            <a:r>
              <a:rPr lang="en-US" sz="2000" dirty="0" smtClean="0">
                <a:latin typeface="+mj-lt"/>
              </a:rPr>
              <a:t>  thermometer.</a:t>
            </a:r>
          </a:p>
          <a:p>
            <a:endParaRPr lang="en-US" sz="2000" dirty="0" smtClean="0">
              <a:latin typeface="+mj-lt"/>
            </a:endParaRPr>
          </a:p>
          <a:p>
            <a:r>
              <a:rPr lang="en-US" sz="2000" dirty="0" smtClean="0">
                <a:latin typeface="+mj-lt"/>
              </a:rPr>
              <a:t>  Assure temperatures of equipment are maintained</a:t>
            </a:r>
          </a:p>
          <a:p>
            <a:r>
              <a:rPr lang="en-US" sz="2000" dirty="0" smtClean="0">
                <a:latin typeface="+mj-lt"/>
              </a:rPr>
              <a:t>  by having a thermometer in the refrigerator and </a:t>
            </a:r>
          </a:p>
          <a:p>
            <a:r>
              <a:rPr lang="en-US" sz="2000" dirty="0" smtClean="0">
                <a:latin typeface="+mj-lt"/>
              </a:rPr>
              <a:t>  maintaining temperature logs.</a:t>
            </a:r>
          </a:p>
          <a:p>
            <a:endParaRPr lang="en-US" dirty="0" smtClean="0">
              <a:latin typeface="+mj-lt"/>
            </a:endParaRPr>
          </a:p>
          <a:p>
            <a:endParaRPr lang="en-US" dirty="0" smtClean="0">
              <a:latin typeface="+mj-lt"/>
            </a:endParaRPr>
          </a:p>
          <a:p>
            <a:endParaRPr lang="en-US" dirty="0" smtClean="0">
              <a:latin typeface="+mj-lt"/>
            </a:endParaRPr>
          </a:p>
          <a:p>
            <a:endParaRPr lang="en-US" dirty="0">
              <a:latin typeface="+mj-lt"/>
            </a:endParaRPr>
          </a:p>
        </p:txBody>
      </p:sp>
      <p:pic>
        <p:nvPicPr>
          <p:cNvPr id="6" name="Picture 6"/>
          <p:cNvPicPr>
            <a:picLocks noChangeAspect="1" noChangeArrowheads="1"/>
          </p:cNvPicPr>
          <p:nvPr/>
        </p:nvPicPr>
        <p:blipFill>
          <a:blip r:embed="rId2" cstate="print"/>
          <a:srcRect/>
          <a:stretch>
            <a:fillRect/>
          </a:stretch>
        </p:blipFill>
        <p:spPr bwMode="auto">
          <a:xfrm>
            <a:off x="7121525" y="3581400"/>
            <a:ext cx="2022475" cy="3124200"/>
          </a:xfrm>
          <a:prstGeom prst="rect">
            <a:avLst/>
          </a:prstGeom>
          <a:noFill/>
          <a:ln w="28575" algn="ctr">
            <a:solidFill>
              <a:schemeClr val="accent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l="23650" t="16835" b="8316"/>
          <a:stretch>
            <a:fillRect/>
          </a:stretch>
        </p:blipFill>
        <p:spPr bwMode="auto">
          <a:xfrm>
            <a:off x="685800" y="1219200"/>
            <a:ext cx="3140075" cy="3505200"/>
          </a:xfrm>
          <a:prstGeom prst="rect">
            <a:avLst/>
          </a:prstGeom>
          <a:noFill/>
          <a:ln w="28575" algn="ctr">
            <a:solidFill>
              <a:srgbClr val="FFFF00"/>
            </a:solidFill>
            <a:miter lim="800000"/>
            <a:headEnd/>
            <a:tailEnd/>
          </a:ln>
        </p:spPr>
      </p:pic>
      <p:pic>
        <p:nvPicPr>
          <p:cNvPr id="3" name="Picture 11" descr="ThermWipe"/>
          <p:cNvPicPr>
            <a:picLocks noChangeAspect="1" noChangeArrowheads="1"/>
          </p:cNvPicPr>
          <p:nvPr/>
        </p:nvPicPr>
        <p:blipFill>
          <a:blip r:embed="rId3" cstate="print"/>
          <a:srcRect l="24138" t="8961" b="7651"/>
          <a:stretch>
            <a:fillRect/>
          </a:stretch>
        </p:blipFill>
        <p:spPr bwMode="auto">
          <a:xfrm>
            <a:off x="4648200" y="1905001"/>
            <a:ext cx="3810000" cy="3429000"/>
          </a:xfrm>
          <a:prstGeom prst="rect">
            <a:avLst/>
          </a:prstGeom>
          <a:noFill/>
          <a:ln w="9525">
            <a:solidFill>
              <a:srgbClr val="FFFF00"/>
            </a:solidFill>
            <a:miter lim="800000"/>
            <a:headEnd/>
            <a:tailEnd/>
          </a:ln>
        </p:spPr>
      </p:pic>
      <p:sp>
        <p:nvSpPr>
          <p:cNvPr id="4" name="Rectangle 3"/>
          <p:cNvSpPr/>
          <p:nvPr/>
        </p:nvSpPr>
        <p:spPr>
          <a:xfrm>
            <a:off x="685800" y="182881"/>
            <a:ext cx="7696200" cy="523220"/>
          </a:xfrm>
          <a:prstGeom prst="rect">
            <a:avLst/>
          </a:prstGeom>
        </p:spPr>
        <p:txBody>
          <a:bodyPr wrap="square">
            <a:spAutoFit/>
          </a:bodyPr>
          <a:lstStyle/>
          <a:p>
            <a:pPr algn="ctr"/>
            <a:r>
              <a:rPr lang="en-US" sz="2800" b="1" dirty="0" smtClean="0">
                <a:solidFill>
                  <a:schemeClr val="accent2"/>
                </a:solidFill>
                <a:latin typeface="Tahoma" pitchFamily="34" charset="0"/>
                <a:cs typeface="Tahoma" pitchFamily="34" charset="0"/>
              </a:rPr>
              <a:t>TAKING FOOD TEMPERATURES</a:t>
            </a:r>
            <a:endParaRPr lang="en-US" sz="2800" b="1" dirty="0">
              <a:solidFill>
                <a:schemeClr val="accent2"/>
              </a:solidFill>
              <a:latin typeface="Tahoma" pitchFamily="34" charset="0"/>
              <a:cs typeface="Tahoma" pitchFamily="34" charset="0"/>
            </a:endParaRPr>
          </a:p>
        </p:txBody>
      </p:sp>
      <p:sp>
        <p:nvSpPr>
          <p:cNvPr id="6" name="TextBox 5"/>
          <p:cNvSpPr txBox="1"/>
          <p:nvPr/>
        </p:nvSpPr>
        <p:spPr>
          <a:xfrm>
            <a:off x="4648200" y="5562600"/>
            <a:ext cx="3581400" cy="830997"/>
          </a:xfrm>
          <a:prstGeom prst="rect">
            <a:avLst/>
          </a:prstGeom>
          <a:noFill/>
        </p:spPr>
        <p:txBody>
          <a:bodyPr wrap="square" rtlCol="0">
            <a:spAutoFit/>
          </a:bodyPr>
          <a:lstStyle/>
          <a:p>
            <a:pPr marL="342900" indent="-342900" algn="ctr">
              <a:spcBef>
                <a:spcPct val="20000"/>
              </a:spcBef>
            </a:pPr>
            <a:r>
              <a:rPr lang="en-US" sz="2300" dirty="0" smtClean="0">
                <a:solidFill>
                  <a:schemeClr val="accent2"/>
                </a:solidFill>
              </a:rPr>
              <a:t>Sanitize</a:t>
            </a:r>
            <a:r>
              <a:rPr lang="en-US" sz="2300" dirty="0" smtClean="0">
                <a:solidFill>
                  <a:schemeClr val="bg1"/>
                </a:solidFill>
              </a:rPr>
              <a:t> </a:t>
            </a:r>
            <a:r>
              <a:rPr lang="en-US" sz="2300" dirty="0" smtClean="0">
                <a:solidFill>
                  <a:schemeClr val="accent2"/>
                </a:solidFill>
              </a:rPr>
              <a:t>Your Thermometer Between Uses</a:t>
            </a:r>
            <a:endParaRPr lang="en-US" sz="2300" dirty="0" smtClean="0">
              <a:solidFill>
                <a:schemeClr val="bg1"/>
              </a:solidFill>
            </a:endParaRPr>
          </a:p>
        </p:txBody>
      </p:sp>
      <p:sp>
        <p:nvSpPr>
          <p:cNvPr id="7" name="TextBox 6"/>
          <p:cNvSpPr txBox="1"/>
          <p:nvPr/>
        </p:nvSpPr>
        <p:spPr>
          <a:xfrm>
            <a:off x="609600" y="4800600"/>
            <a:ext cx="3352800" cy="1154162"/>
          </a:xfrm>
          <a:prstGeom prst="rect">
            <a:avLst/>
          </a:prstGeom>
          <a:noFill/>
        </p:spPr>
        <p:txBody>
          <a:bodyPr wrap="square" rtlCol="0">
            <a:spAutoFit/>
          </a:bodyPr>
          <a:lstStyle/>
          <a:p>
            <a:pPr algn="ctr"/>
            <a:r>
              <a:rPr lang="en-US" sz="2300" dirty="0" smtClean="0">
                <a:solidFill>
                  <a:schemeClr val="accent2"/>
                </a:solidFill>
              </a:rPr>
              <a:t>Is it accurate? If not, calibrate in slushy ice mixture</a:t>
            </a:r>
            <a:endParaRPr lang="en-US" sz="2300" dirty="0">
              <a:solidFill>
                <a:schemeClr val="accent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5348</TotalTime>
  <Words>3092</Words>
  <Application>Microsoft Office PowerPoint</Application>
  <PresentationFormat>On-screen Show (4:3)</PresentationFormat>
  <Paragraphs>470</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CHILD CARE  HEALTH &amp; SANITATION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Cold Holding</vt:lpstr>
      <vt:lpstr>Hot Holding 135°F  or above</vt:lpstr>
      <vt:lpstr>Cook step = Kill step</vt:lpstr>
      <vt:lpstr>CLEANING  UTENSILS  AND  SURFACES</vt:lpstr>
      <vt:lpstr>PowerPoint Presentation</vt:lpstr>
      <vt:lpstr>PowerPoint Presentation</vt:lpstr>
      <vt:lpstr>PowerPoint Presentation</vt:lpstr>
      <vt:lpstr>HANDWASHING</vt:lpstr>
      <vt:lpstr>HANDWASHING</vt:lpstr>
      <vt:lpstr> HANDWASHING</vt:lpstr>
      <vt:lpstr>Demonstration of Knowledge</vt:lpstr>
      <vt:lpstr>INFANT/TODDLER NURSERIES</vt:lpstr>
      <vt:lpstr>PowerPoint Presentation</vt:lpstr>
      <vt:lpstr>PowerPoint Presentation</vt:lpstr>
      <vt:lpstr>PowerPoint Presentation</vt:lpstr>
      <vt:lpstr>PowerPoint Presentation</vt:lpstr>
      <vt:lpstr>PowerPoint Presentation</vt:lpstr>
      <vt:lpstr>PowerPoint Presentation</vt:lpstr>
      <vt:lpstr>SANITIZING vs DISINFECTING What is the Difference?  Why does it Matter? </vt:lpstr>
      <vt:lpstr>SANITIZING  VS DISINFECTING</vt:lpstr>
      <vt:lpstr>PowerPoint Presentation</vt:lpstr>
      <vt:lpstr>PowerPoint Presentation</vt:lpstr>
      <vt:lpstr>PowerPoint Presentation</vt:lpstr>
      <vt:lpstr>GENERAL FACILITY</vt:lpstr>
      <vt:lpstr>GENERAL FACILITY</vt:lpstr>
      <vt:lpstr>GENERAL FACILITY</vt:lpstr>
      <vt:lpstr>GENERAL FACILITY</vt:lpstr>
      <vt:lpstr>SOURCES OF INFORMATION</vt:lpstr>
    </vt:vector>
  </TitlesOfParts>
  <Company>Mesa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CHILDCARE SANITATION</dc:title>
  <dc:creator>torr</dc:creator>
  <cp:lastModifiedBy>lastname, Admin</cp:lastModifiedBy>
  <cp:revision>398</cp:revision>
  <cp:lastPrinted>2000-09-14T19:10:06Z</cp:lastPrinted>
  <dcterms:created xsi:type="dcterms:W3CDTF">2000-09-07T16:42:56Z</dcterms:created>
  <dcterms:modified xsi:type="dcterms:W3CDTF">2010-09-01T19:29:51Z</dcterms:modified>
</cp:coreProperties>
</file>